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2"/>
  </p:notesMasterIdLst>
  <p:handoutMasterIdLst>
    <p:handoutMasterId r:id="rId23"/>
  </p:handoutMasterIdLst>
  <p:sldIdLst>
    <p:sldId id="1611" r:id="rId2"/>
    <p:sldId id="1613" r:id="rId3"/>
    <p:sldId id="2050" r:id="rId4"/>
    <p:sldId id="2167" r:id="rId5"/>
    <p:sldId id="2169" r:id="rId6"/>
    <p:sldId id="2170" r:id="rId7"/>
    <p:sldId id="2171" r:id="rId8"/>
    <p:sldId id="2173" r:id="rId9"/>
    <p:sldId id="2174" r:id="rId10"/>
    <p:sldId id="2040" r:id="rId11"/>
    <p:sldId id="2175" r:id="rId12"/>
    <p:sldId id="2176" r:id="rId13"/>
    <p:sldId id="2178" r:id="rId14"/>
    <p:sldId id="2181" r:id="rId15"/>
    <p:sldId id="2182" r:id="rId16"/>
    <p:sldId id="2183" r:id="rId17"/>
    <p:sldId id="2177" r:id="rId18"/>
    <p:sldId id="2179" r:id="rId19"/>
    <p:sldId id="2180" r:id="rId20"/>
    <p:sldId id="2142" r:id="rId21"/>
  </p:sldIdLst>
  <p:sldSz cx="9906000" cy="6858000" type="A4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>
          <p15:clr>
            <a:srgbClr val="A4A3A4"/>
          </p15:clr>
        </p15:guide>
        <p15:guide id="2" orient="horz" pos="935">
          <p15:clr>
            <a:srgbClr val="A4A3A4"/>
          </p15:clr>
        </p15:guide>
        <p15:guide id="3" orient="horz" pos="187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pos="2167">
          <p15:clr>
            <a:srgbClr val="A4A3A4"/>
          </p15:clr>
        </p15:guide>
        <p15:guide id="6" pos="6068">
          <p15:clr>
            <a:srgbClr val="A4A3A4"/>
          </p15:clr>
        </p15:guide>
        <p15:guide id="7" pos="1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7FB8"/>
    <a:srgbClr val="F2F2F2"/>
    <a:srgbClr val="FFAB63"/>
    <a:srgbClr val="BFBFBF"/>
    <a:srgbClr val="7A7A7A"/>
    <a:srgbClr val="254483"/>
    <a:srgbClr val="E6E6E6"/>
    <a:srgbClr val="F0F0F0"/>
    <a:srgbClr val="96969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4377" autoAdjust="0"/>
  </p:normalViewPr>
  <p:slideViewPr>
    <p:cSldViewPr snapToObjects="1" showGuides="1">
      <p:cViewPr varScale="1">
        <p:scale>
          <a:sx n="100" d="100"/>
          <a:sy n="100" d="100"/>
        </p:scale>
        <p:origin x="2070" y="78"/>
      </p:cViewPr>
      <p:guideLst>
        <p:guide orient="horz" pos="436"/>
        <p:guide orient="horz" pos="935"/>
        <p:guide orient="horz" pos="187"/>
        <p:guide orient="horz" pos="4020"/>
        <p:guide pos="2167"/>
        <p:guide pos="6068"/>
        <p:guide pos="172"/>
      </p:guideLst>
    </p:cSldViewPr>
  </p:slideViewPr>
  <p:outlineViewPr>
    <p:cViewPr>
      <p:scale>
        <a:sx n="33" d="100"/>
        <a:sy n="33" d="100"/>
      </p:scale>
      <p:origin x="30" y="1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7" d="100"/>
          <a:sy n="77" d="100"/>
        </p:scale>
        <p:origin x="4080" y="9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/>
              <a:pPr/>
              <a:t>19/08/2022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099" cy="496967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8045EBA9-A28D-4849-BFEA-AA04F6A21B63}" type="datetimeFigureOut">
              <a:rPr lang="en-GB" smtClean="0"/>
              <a:pPr/>
              <a:t>19/08/2022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8321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099" cy="496967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8321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48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870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10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472773" y="1184701"/>
            <a:ext cx="5947500" cy="860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1" baseline="0">
                <a:solidFill>
                  <a:srgbClr val="333333"/>
                </a:solidFill>
                <a:latin typeface="+mj-lt"/>
                <a:ea typeface="+mj-ea"/>
              </a:defRPr>
            </a:lvl1pPr>
          </a:lstStyle>
          <a:p>
            <a:r>
              <a:rPr lang="en-US" altLang="ko-KR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472773" y="786841"/>
            <a:ext cx="5947500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2"/>
                </a:solidFill>
                <a:latin typeface="+mj-lt"/>
                <a:ea typeface="+mj-ea"/>
              </a:defRPr>
            </a:lvl1pPr>
            <a:lvl2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GB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18514-7304-4967-AA69-35D1B6ADB3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73" y="5922610"/>
            <a:ext cx="1728442" cy="414826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BCCA055-A768-4F97-AA6F-5C55A8428D98}"/>
              </a:ext>
            </a:extLst>
          </p:cNvPr>
          <p:cNvSpPr/>
          <p:nvPr userDrawn="1"/>
        </p:nvSpPr>
        <p:spPr>
          <a:xfrm rot="16200000">
            <a:off x="5253284" y="720498"/>
            <a:ext cx="1872208" cy="7433227"/>
          </a:xfrm>
          <a:prstGeom prst="triangle">
            <a:avLst>
              <a:gd name="adj" fmla="val 25347"/>
            </a:avLst>
          </a:prstGeom>
          <a:solidFill>
            <a:srgbClr val="254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77D8ED81-2279-4C63-97D2-E15B3AB7DB68}"/>
              </a:ext>
            </a:extLst>
          </p:cNvPr>
          <p:cNvSpPr/>
          <p:nvPr userDrawn="1"/>
        </p:nvSpPr>
        <p:spPr>
          <a:xfrm rot="5400000">
            <a:off x="64230" y="2932722"/>
            <a:ext cx="2376267" cy="2504728"/>
          </a:xfrm>
          <a:prstGeom prst="triangle">
            <a:avLst>
              <a:gd name="adj" fmla="val 80235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C6007E-C4B5-4CC7-A79E-EE69A9A07E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792" y="305044"/>
            <a:ext cx="1187586" cy="481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921E05-386E-40B6-96FD-C7EC6810A4A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5509" y="386775"/>
            <a:ext cx="1961347" cy="3183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BAA429-4C83-4E25-85DF-EDCFA4D3E7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943" y="386775"/>
            <a:ext cx="432060" cy="400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0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0"/>
            <a:ext cx="33909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5343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1_Main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49844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2_Sub ToC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0067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80058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2_Sub ToC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552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935165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2_Sub ToC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16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87210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2_Sub ToC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82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584764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73000" y="274638"/>
            <a:ext cx="9360000" cy="417512"/>
          </a:xfrm>
          <a:prstGeom prst="rect">
            <a:avLst/>
          </a:prstGeom>
        </p:spPr>
        <p:txBody>
          <a:bodyPr lIns="72000" tIns="36000" rIns="72000" bIns="54000" anchor="b"/>
          <a:lstStyle>
            <a:lvl1pPr fontAlgn="b" latinLnBrk="0"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ko-KR"/>
              <a:t>Click to edit Master title style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gray">
          <a:xfrm>
            <a:off x="273000" y="692696"/>
            <a:ext cx="9360000" cy="0"/>
          </a:xfrm>
          <a:prstGeom prst="line">
            <a:avLst/>
          </a:prstGeom>
          <a:noFill/>
          <a:ln w="19050">
            <a:solidFill>
              <a:srgbClr val="254483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1385883"/>
          </a:xfrm>
          <a:prstGeom prst="rect">
            <a:avLst/>
          </a:prstGeom>
        </p:spPr>
        <p:txBody>
          <a:bodyPr lIns="72000" tIns="36000" rIns="72000" bIns="36000">
            <a:spAutoFit/>
          </a:bodyPr>
          <a:lstStyle>
            <a:lvl1pPr marL="0" indent="0" fontAlgn="base" latinLnBrk="0">
              <a:spcBef>
                <a:spcPts val="0"/>
              </a:spcBef>
              <a:spcAft>
                <a:spcPts val="400"/>
              </a:spcAft>
              <a:buNone/>
              <a:defRPr sz="1600" b="1">
                <a:solidFill>
                  <a:srgbClr val="646464"/>
                </a:solidFill>
              </a:defRPr>
            </a:lvl1pPr>
            <a:lvl2pPr marL="268288" indent="-182563" fontAlgn="base" latinLnBrk="0">
              <a:spcBef>
                <a:spcPts val="0"/>
              </a:spcBef>
              <a:spcAft>
                <a:spcPts val="400"/>
              </a:spcAft>
              <a:defRPr sz="1600">
                <a:solidFill>
                  <a:srgbClr val="646464"/>
                </a:solidFill>
              </a:defRPr>
            </a:lvl2pPr>
            <a:lvl3pPr marL="355600" indent="-168275" fontAlgn="base" latinLnBrk="0">
              <a:spcBef>
                <a:spcPts val="0"/>
              </a:spcBef>
              <a:spcAft>
                <a:spcPts val="400"/>
              </a:spcAft>
              <a:defRPr sz="1400" b="1" baseline="0">
                <a:solidFill>
                  <a:srgbClr val="646464"/>
                </a:solidFill>
              </a:defRPr>
            </a:lvl3pPr>
            <a:lvl4pPr marL="452438" indent="-180975" fontAlgn="base" latinLnBrk="0">
              <a:spcBef>
                <a:spcPts val="0"/>
              </a:spcBef>
              <a:spcAft>
                <a:spcPts val="400"/>
              </a:spcAft>
              <a:defRPr sz="1400" baseline="0">
                <a:solidFill>
                  <a:srgbClr val="646464"/>
                </a:solidFill>
              </a:defRPr>
            </a:lvl4pPr>
            <a:lvl5pPr marL="623888" indent="-171450" fontAlgn="base" latinLnBrk="0">
              <a:spcBef>
                <a:spcPts val="0"/>
              </a:spcBef>
              <a:spcAft>
                <a:spcPts val="400"/>
              </a:spcAft>
              <a:defRPr sz="1200" b="1" baseline="0">
                <a:solidFill>
                  <a:srgbClr val="646464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272726" y="6464178"/>
            <a:ext cx="9360224" cy="0"/>
          </a:xfrm>
          <a:prstGeom prst="line">
            <a:avLst/>
          </a:prstGeom>
          <a:noFill/>
          <a:ln w="3175">
            <a:solidFill>
              <a:srgbClr val="64646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  <a:buClr>
                <a:srgbClr val="7D0900"/>
              </a:buClr>
              <a:defRPr/>
            </a:pPr>
            <a:endParaRPr lang="ko-KR" altLang="en-US" dirty="0">
              <a:solidFill>
                <a:srgbClr val="64646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 bwMode="gray">
          <a:xfrm>
            <a:off x="493579" y="719139"/>
            <a:ext cx="4394333" cy="5210062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spcBef>
                <a:spcPct val="30000"/>
              </a:spcBef>
              <a:spcAft>
                <a:spcPct val="0"/>
              </a:spcAft>
              <a:buClr>
                <a:srgbClr val="000066"/>
              </a:buClr>
              <a:buSzTx/>
              <a:buNone/>
              <a:defRPr/>
            </a:pPr>
            <a:endParaRPr lang="en-US" altLang="ko-KR" sz="900" b="1" baseline="0" dirty="0">
              <a:solidFill>
                <a:schemeClr val="bg2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gray">
          <a:xfrm>
            <a:off x="4563000" y="6580014"/>
            <a:ext cx="780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9AE4D82F-B047-469B-AC52-A46321747EAF}" type="slidenum">
              <a:rPr lang="en-GB" sz="1050" smtClean="0">
                <a:solidFill>
                  <a:schemeClr val="bg1"/>
                </a:solidFill>
              </a:rPr>
              <a:pPr algn="ctr"/>
              <a:t>‹#›</a:t>
            </a:fld>
            <a:endParaRPr lang="en-GB" sz="105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A9BF03-56BD-4CEE-AD94-9D894B6E714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05" y="6519484"/>
            <a:ext cx="1091000" cy="261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7C16C-C9C5-4B21-8470-BD0192BA1D5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44488" y="6489731"/>
            <a:ext cx="792088" cy="321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CDB0A3-11BE-48ED-80DE-245E0AB35FC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217" y="6491237"/>
            <a:ext cx="1961347" cy="3183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669" r:id="rId8"/>
    <p:sldLayoutId id="2147483679" r:id="rId9"/>
  </p:sldLayoutIdLst>
  <p:hf sldNum="0"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09613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77913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33513" indent="-3556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7525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image" Target="../media/image44.png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slideLayout" Target="../slideLayouts/slideLayout8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image" Target="../media/image46.pn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notesSlide" Target="../notesSlides/notesSlide2.xml"/><Relationship Id="rId3" Type="http://schemas.openxmlformats.org/officeDocument/2006/relationships/tags" Target="../tags/tag37.xml"/><Relationship Id="rId21" Type="http://schemas.openxmlformats.org/officeDocument/2006/relationships/tags" Target="../tags/tag55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slideLayout" Target="../slideLayouts/slideLayout8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openxmlformats.org/officeDocument/2006/relationships/image" Target="../media/image49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tags" Target="../tags/tag58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tags" Target="../tags/tag57.xml"/><Relationship Id="rId28" Type="http://schemas.openxmlformats.org/officeDocument/2006/relationships/image" Target="../media/image48.png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Relationship Id="rId27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0.png"/><Relationship Id="rId7" Type="http://schemas.openxmlformats.org/officeDocument/2006/relationships/image" Target="../media/image1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eg"/><Relationship Id="rId11" Type="http://schemas.openxmlformats.org/officeDocument/2006/relationships/image" Target="../media/image55.png"/><Relationship Id="rId5" Type="http://schemas.openxmlformats.org/officeDocument/2006/relationships/image" Target="../media/image52.jpeg"/><Relationship Id="rId10" Type="http://schemas.openxmlformats.org/officeDocument/2006/relationships/image" Target="../media/image15.jpeg"/><Relationship Id="rId4" Type="http://schemas.openxmlformats.org/officeDocument/2006/relationships/image" Target="../media/image51.png"/><Relationship Id="rId9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.xml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92560" y="1954652"/>
            <a:ext cx="8640960" cy="860400"/>
          </a:xfrm>
        </p:spPr>
        <p:txBody>
          <a:bodyPr/>
          <a:lstStyle/>
          <a:p>
            <a:pPr fontAlgn="b" latinLnBrk="0">
              <a:lnSpc>
                <a:spcPct val="120000"/>
              </a:lnSpc>
            </a:pPr>
            <a:r>
              <a:rPr lang="en-US" altLang="ko-KR" sz="3200" dirty="0"/>
              <a:t>AI </a:t>
            </a:r>
            <a:r>
              <a:rPr lang="ko-KR" altLang="en-US" sz="3200" dirty="0"/>
              <a:t>기반 지능형 공구수명 예측 시스템 개발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92560" y="1556792"/>
            <a:ext cx="5947500" cy="400110"/>
          </a:xfrm>
        </p:spPr>
        <p:txBody>
          <a:bodyPr/>
          <a:lstStyle/>
          <a:p>
            <a:r>
              <a:rPr lang="ko-KR" altLang="en-US" dirty="0"/>
              <a:t>대신금속㈜</a:t>
            </a:r>
          </a:p>
        </p:txBody>
      </p:sp>
      <p:sp>
        <p:nvSpPr>
          <p:cNvPr id="5" name="TextBox 4"/>
          <p:cNvSpPr txBox="1"/>
          <p:nvPr/>
        </p:nvSpPr>
        <p:spPr bwMode="gray">
          <a:xfrm>
            <a:off x="5241032" y="5458602"/>
            <a:ext cx="4246459" cy="87408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lvl="1" algn="r" latinLnBrk="1">
              <a:spcBef>
                <a:spcPct val="20000"/>
              </a:spcBef>
              <a:buClr>
                <a:srgbClr val="FFD200"/>
              </a:buClr>
              <a:buSzPct val="70000"/>
            </a:pPr>
            <a:r>
              <a:rPr lang="en-GB" altLang="ko-KR" sz="1600" b="1" dirty="0">
                <a:solidFill>
                  <a:srgbClr val="808080"/>
                </a:solidFill>
                <a:latin typeface="+mj-lt"/>
                <a:ea typeface="+mj-ea"/>
              </a:rPr>
              <a:t>23 August 2022</a:t>
            </a:r>
          </a:p>
          <a:p>
            <a:pPr marL="0" lvl="1" algn="r" latinLnBrk="1">
              <a:spcBef>
                <a:spcPct val="20000"/>
              </a:spcBef>
              <a:buClr>
                <a:srgbClr val="FFD200"/>
              </a:buClr>
              <a:buSzPct val="70000"/>
            </a:pPr>
            <a:r>
              <a:rPr lang="ko-KR" altLang="en-US" sz="1600" b="1" dirty="0">
                <a:solidFill>
                  <a:srgbClr val="808080"/>
                </a:solidFill>
                <a:latin typeface="+mj-lt"/>
                <a:ea typeface="+mj-ea"/>
              </a:rPr>
              <a:t>문서번호 </a:t>
            </a:r>
            <a:r>
              <a:rPr lang="en-US" altLang="ko-KR" sz="1600" b="1" dirty="0">
                <a:solidFill>
                  <a:srgbClr val="808080"/>
                </a:solidFill>
                <a:latin typeface="+mj-lt"/>
                <a:ea typeface="+mj-ea"/>
              </a:rPr>
              <a:t>: CUBIC-GNTP-REPORT-01</a:t>
            </a:r>
            <a:endParaRPr lang="ko-KR" altLang="en-US" sz="1600" b="1" dirty="0">
              <a:solidFill>
                <a:srgbClr val="808080"/>
              </a:solidFill>
              <a:latin typeface="+mj-lt"/>
              <a:ea typeface="+mj-ea"/>
            </a:endParaRPr>
          </a:p>
          <a:p>
            <a:pPr marL="0" lvl="1" algn="r" latinLnBrk="1">
              <a:spcBef>
                <a:spcPct val="20000"/>
              </a:spcBef>
              <a:buClr>
                <a:srgbClr val="FFD200"/>
              </a:buClr>
              <a:buSzPct val="70000"/>
            </a:pPr>
            <a:endParaRPr lang="en-GB" altLang="ko-KR" sz="1600" b="1" dirty="0">
              <a:solidFill>
                <a:srgbClr val="808080"/>
              </a:solidFill>
              <a:latin typeface="+mj-lt"/>
              <a:ea typeface="+mj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2215" y="3198167"/>
            <a:ext cx="3094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buClr>
                <a:srgbClr val="FFD200"/>
              </a:buClr>
              <a:buSzPct val="70000"/>
            </a:pPr>
            <a:r>
              <a:rPr lang="en-US" altLang="ko-KR" sz="2400" b="1" dirty="0">
                <a:solidFill>
                  <a:srgbClr val="646464"/>
                </a:solidFill>
              </a:rPr>
              <a:t>&lt;AI</a:t>
            </a:r>
            <a:r>
              <a:rPr lang="ko-KR" altLang="en-US" sz="2400" b="1" dirty="0">
                <a:solidFill>
                  <a:srgbClr val="646464"/>
                </a:solidFill>
              </a:rPr>
              <a:t>분석모델설계서</a:t>
            </a:r>
            <a:r>
              <a:rPr lang="en-US" altLang="ko-KR" sz="2400" b="1" dirty="0">
                <a:solidFill>
                  <a:srgbClr val="646464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31668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>
                <a:latin typeface="+mn-lt"/>
                <a:ea typeface="+mn-ea"/>
              </a:rPr>
              <a:t>3.1 AI </a:t>
            </a:r>
            <a:r>
              <a:rPr lang="ko-KR" altLang="en-US" dirty="0">
                <a:latin typeface="+mn-lt"/>
                <a:ea typeface="+mn-ea"/>
              </a:rPr>
              <a:t>모델링 및 검증 절차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5F5F5F"/>
              </a:buClr>
            </a:pPr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가지 검증을 수행할 예정이며</a:t>
            </a:r>
            <a:r>
              <a:rPr lang="en-US" altLang="ko-KR" dirty="0"/>
              <a:t>, </a:t>
            </a:r>
            <a:r>
              <a:rPr lang="ko-KR" altLang="en-US" dirty="0"/>
              <a:t>검증 대상은 전류</a:t>
            </a:r>
            <a:r>
              <a:rPr lang="en-US" altLang="ko-KR" dirty="0"/>
              <a:t>, </a:t>
            </a:r>
            <a:r>
              <a:rPr lang="ko-KR" altLang="en-US" dirty="0" err="1"/>
              <a:t>진동값</a:t>
            </a:r>
            <a:r>
              <a:rPr lang="ko-KR" altLang="en-US" dirty="0"/>
              <a:t> 시계열 예측 검증</a:t>
            </a:r>
            <a:r>
              <a:rPr lang="en-US" altLang="ko-KR" dirty="0"/>
              <a:t>, </a:t>
            </a:r>
            <a:r>
              <a:rPr lang="ko-KR" altLang="en-US" dirty="0" err="1"/>
              <a:t>시점별</a:t>
            </a:r>
            <a:r>
              <a:rPr lang="ko-KR" altLang="en-US" dirty="0"/>
              <a:t> 이상탐지 검증</a:t>
            </a:r>
            <a:r>
              <a:rPr lang="en-US" altLang="ko-KR" dirty="0"/>
              <a:t>, Shot</a:t>
            </a:r>
            <a:r>
              <a:rPr lang="ko-KR" altLang="en-US" dirty="0"/>
              <a:t>별 이상탐지 검증입니다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3. AI</a:t>
            </a:r>
            <a:r>
              <a:rPr lang="ko-KR" altLang="en-US" dirty="0"/>
              <a:t> 분석모델 구축설계도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1" name="Rectangle 163">
            <a:extLst>
              <a:ext uri="{FF2B5EF4-FFF2-40B4-BE49-F238E27FC236}">
                <a16:creationId xmlns:a16="http://schemas.microsoft.com/office/drawing/2014/main" id="{766BAD8A-FF0E-45C3-BD3F-74FBED4FAAC8}"/>
              </a:ext>
            </a:extLst>
          </p:cNvPr>
          <p:cNvSpPr/>
          <p:nvPr/>
        </p:nvSpPr>
        <p:spPr bwMode="auto">
          <a:xfrm>
            <a:off x="288165" y="1911902"/>
            <a:ext cx="1016680" cy="1347278"/>
          </a:xfrm>
          <a:prstGeom prst="rect">
            <a:avLst/>
          </a:prstGeom>
          <a:solidFill>
            <a:srgbClr val="7A7A7A"/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전류</a:t>
            </a:r>
            <a: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  <a:t>, </a:t>
            </a:r>
            <a:r>
              <a:rPr lang="ko-KR" altLang="en-US" sz="1200" b="1" kern="0" dirty="0" err="1">
                <a:solidFill>
                  <a:schemeClr val="tx2"/>
                </a:solidFill>
                <a:latin typeface="맑은 고딕" pitchFamily="50" charset="-127"/>
              </a:rPr>
              <a:t>진동값</a:t>
            </a: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 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시계열 예측</a:t>
            </a:r>
            <a:endParaRPr lang="en-US" altLang="ko-KR" sz="1200" b="1" kern="0" dirty="0">
              <a:solidFill>
                <a:schemeClr val="tx2"/>
              </a:solidFill>
              <a:latin typeface="맑은 고딕" pitchFamily="50" charset="-127"/>
            </a:endParaRPr>
          </a:p>
        </p:txBody>
      </p:sp>
      <p:sp>
        <p:nvSpPr>
          <p:cNvPr id="42" name="Rectangle 163">
            <a:extLst>
              <a:ext uri="{FF2B5EF4-FFF2-40B4-BE49-F238E27FC236}">
                <a16:creationId xmlns:a16="http://schemas.microsoft.com/office/drawing/2014/main" id="{0CB2DA6C-CA7A-4842-AA3A-9A085104F0B4}"/>
              </a:ext>
            </a:extLst>
          </p:cNvPr>
          <p:cNvSpPr/>
          <p:nvPr/>
        </p:nvSpPr>
        <p:spPr bwMode="auto">
          <a:xfrm>
            <a:off x="288165" y="3388116"/>
            <a:ext cx="1016680" cy="1347282"/>
          </a:xfrm>
          <a:prstGeom prst="rect">
            <a:avLst/>
          </a:prstGeom>
          <a:solidFill>
            <a:srgbClr val="7A7A7A"/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시계열 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시점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이상탐지 모델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수립</a:t>
            </a:r>
            <a: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  <a:t>/</a:t>
            </a: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검증</a:t>
            </a:r>
            <a:endParaRPr lang="en-US" altLang="ko-KR" sz="1200" b="1" kern="0" dirty="0">
              <a:solidFill>
                <a:schemeClr val="tx2"/>
              </a:solidFill>
              <a:latin typeface="맑은 고딕" pitchFamily="50" charset="-127"/>
            </a:endParaRPr>
          </a:p>
        </p:txBody>
      </p:sp>
      <p:sp>
        <p:nvSpPr>
          <p:cNvPr id="43" name="Rectangle 163">
            <a:extLst>
              <a:ext uri="{FF2B5EF4-FFF2-40B4-BE49-F238E27FC236}">
                <a16:creationId xmlns:a16="http://schemas.microsoft.com/office/drawing/2014/main" id="{A3B48AFC-4D62-4E49-94DF-0807D400CAAB}"/>
              </a:ext>
            </a:extLst>
          </p:cNvPr>
          <p:cNvSpPr/>
          <p:nvPr/>
        </p:nvSpPr>
        <p:spPr bwMode="auto">
          <a:xfrm>
            <a:off x="288165" y="4864334"/>
            <a:ext cx="1016680" cy="1346400"/>
          </a:xfrm>
          <a:prstGeom prst="rect">
            <a:avLst/>
          </a:prstGeom>
          <a:solidFill>
            <a:srgbClr val="7A7A7A"/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  <a:t>Shot </a:t>
            </a: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기준 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이상탐지 모델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수립</a:t>
            </a:r>
            <a: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  <a:t>/</a:t>
            </a: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검증</a:t>
            </a:r>
            <a:endParaRPr lang="en-US" altLang="ko-KR" sz="1200" b="1" kern="0" dirty="0">
              <a:solidFill>
                <a:schemeClr val="tx2"/>
              </a:solidFill>
              <a:latin typeface="맑은 고딕" pitchFamily="50" charset="-127"/>
            </a:endParaRPr>
          </a:p>
        </p:txBody>
      </p:sp>
      <p:sp>
        <p:nvSpPr>
          <p:cNvPr id="44" name="Rectangle 163">
            <a:extLst>
              <a:ext uri="{FF2B5EF4-FFF2-40B4-BE49-F238E27FC236}">
                <a16:creationId xmlns:a16="http://schemas.microsoft.com/office/drawing/2014/main" id="{4893A2C3-D4C9-483D-A905-775EF29D5F42}"/>
              </a:ext>
            </a:extLst>
          </p:cNvPr>
          <p:cNvSpPr/>
          <p:nvPr/>
        </p:nvSpPr>
        <p:spPr bwMode="auto">
          <a:xfrm>
            <a:off x="1640632" y="3389958"/>
            <a:ext cx="1016680" cy="1345439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 err="1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시점별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이상탐지 검증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45" name="Rectangle 163">
            <a:extLst>
              <a:ext uri="{FF2B5EF4-FFF2-40B4-BE49-F238E27FC236}">
                <a16:creationId xmlns:a16="http://schemas.microsoft.com/office/drawing/2014/main" id="{2CBCEF05-EE0E-4E9D-87FC-D7BFC08581D3}"/>
              </a:ext>
            </a:extLst>
          </p:cNvPr>
          <p:cNvSpPr/>
          <p:nvPr/>
        </p:nvSpPr>
        <p:spPr bwMode="auto">
          <a:xfrm>
            <a:off x="1640632" y="4869158"/>
            <a:ext cx="1016680" cy="13415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Shot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별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이상탐지 검증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46" name="Rectangle 163">
            <a:extLst>
              <a:ext uri="{FF2B5EF4-FFF2-40B4-BE49-F238E27FC236}">
                <a16:creationId xmlns:a16="http://schemas.microsoft.com/office/drawing/2014/main" id="{D282140E-AD8A-446F-AE1A-68A88510042B}"/>
              </a:ext>
            </a:extLst>
          </p:cNvPr>
          <p:cNvSpPr/>
          <p:nvPr/>
        </p:nvSpPr>
        <p:spPr bwMode="auto">
          <a:xfrm>
            <a:off x="1640632" y="1913742"/>
            <a:ext cx="1016680" cy="1348547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시계열 예측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알고리즘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검증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1B3AE-5BC5-44FC-BC3E-55206D0B7E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99" y="1912780"/>
            <a:ext cx="3616086" cy="1160200"/>
          </a:xfrm>
          <a:prstGeom prst="rect">
            <a:avLst/>
          </a:prstGeom>
        </p:spPr>
      </p:pic>
      <p:sp>
        <p:nvSpPr>
          <p:cNvPr id="49" name="이등변 삼각형 93">
            <a:extLst>
              <a:ext uri="{FF2B5EF4-FFF2-40B4-BE49-F238E27FC236}">
                <a16:creationId xmlns:a16="http://schemas.microsoft.com/office/drawing/2014/main" id="{41C2F5DB-F329-49D0-B6CE-1BCA92170CF3}"/>
              </a:ext>
            </a:extLst>
          </p:cNvPr>
          <p:cNvSpPr/>
          <p:nvPr/>
        </p:nvSpPr>
        <p:spPr>
          <a:xfrm rot="5400000">
            <a:off x="6166882" y="2465158"/>
            <a:ext cx="1345439" cy="242609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lumMod val="75000"/>
                  <a:tint val="66000"/>
                  <a:satMod val="160000"/>
                </a:sysClr>
              </a:gs>
              <a:gs pos="50000">
                <a:sysClr val="window" lastClr="FFFFFF">
                  <a:lumMod val="75000"/>
                  <a:tint val="44500"/>
                  <a:satMod val="160000"/>
                </a:sysClr>
              </a:gs>
              <a:gs pos="100000">
                <a:sysClr val="window" lastClr="FFFFFF">
                  <a:lumMod val="75000"/>
                  <a:tint val="23500"/>
                  <a:satMod val="160000"/>
                </a:sys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0" name="Rectangle 163">
            <a:extLst>
              <a:ext uri="{FF2B5EF4-FFF2-40B4-BE49-F238E27FC236}">
                <a16:creationId xmlns:a16="http://schemas.microsoft.com/office/drawing/2014/main" id="{40C62AFD-1B58-4622-8756-3F2DBA20BAE8}"/>
              </a:ext>
            </a:extLst>
          </p:cNvPr>
          <p:cNvSpPr/>
          <p:nvPr/>
        </p:nvSpPr>
        <p:spPr bwMode="auto">
          <a:xfrm>
            <a:off x="7091772" y="2403976"/>
            <a:ext cx="669540" cy="363129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MSE</a:t>
            </a:r>
          </a:p>
        </p:txBody>
      </p:sp>
      <p:sp>
        <p:nvSpPr>
          <p:cNvPr id="51" name="Rectangle 163">
            <a:extLst>
              <a:ext uri="{FF2B5EF4-FFF2-40B4-BE49-F238E27FC236}">
                <a16:creationId xmlns:a16="http://schemas.microsoft.com/office/drawing/2014/main" id="{88595E38-7394-46D0-BD29-F90F445A88D8}"/>
              </a:ext>
            </a:extLst>
          </p:cNvPr>
          <p:cNvSpPr/>
          <p:nvPr/>
        </p:nvSpPr>
        <p:spPr bwMode="auto">
          <a:xfrm>
            <a:off x="7091772" y="2896051"/>
            <a:ext cx="669540" cy="363129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RMSE</a:t>
            </a:r>
          </a:p>
        </p:txBody>
      </p:sp>
      <p:sp>
        <p:nvSpPr>
          <p:cNvPr id="59" name="Rectangle 163">
            <a:extLst>
              <a:ext uri="{FF2B5EF4-FFF2-40B4-BE49-F238E27FC236}">
                <a16:creationId xmlns:a16="http://schemas.microsoft.com/office/drawing/2014/main" id="{9E288672-59CB-40CC-8DA9-FF7EA42A7E94}"/>
              </a:ext>
            </a:extLst>
          </p:cNvPr>
          <p:cNvSpPr/>
          <p:nvPr/>
        </p:nvSpPr>
        <p:spPr bwMode="auto">
          <a:xfrm>
            <a:off x="7091772" y="1911700"/>
            <a:ext cx="669540" cy="363129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MAPE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01F908-9582-4660-B147-2B789AF224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98" y="3429000"/>
            <a:ext cx="3616085" cy="1224136"/>
          </a:xfrm>
          <a:prstGeom prst="rect">
            <a:avLst/>
          </a:prstGeom>
          <a:ln>
            <a:solidFill>
              <a:schemeClr val="accent1"/>
            </a:solidFill>
            <a:headEnd type="triangle"/>
          </a:ln>
        </p:spPr>
      </p:pic>
      <p:sp>
        <p:nvSpPr>
          <p:cNvPr id="64" name="이등변 삼각형 93">
            <a:extLst>
              <a:ext uri="{FF2B5EF4-FFF2-40B4-BE49-F238E27FC236}">
                <a16:creationId xmlns:a16="http://schemas.microsoft.com/office/drawing/2014/main" id="{CD4FBF9D-6501-426D-B86A-9DD082E60B96}"/>
              </a:ext>
            </a:extLst>
          </p:cNvPr>
          <p:cNvSpPr/>
          <p:nvPr/>
        </p:nvSpPr>
        <p:spPr>
          <a:xfrm rot="5400000">
            <a:off x="6166882" y="3941374"/>
            <a:ext cx="1345439" cy="242609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lumMod val="75000"/>
                  <a:tint val="66000"/>
                  <a:satMod val="160000"/>
                </a:sysClr>
              </a:gs>
              <a:gs pos="50000">
                <a:sysClr val="window" lastClr="FFFFFF">
                  <a:lumMod val="75000"/>
                  <a:tint val="44500"/>
                  <a:satMod val="160000"/>
                </a:sysClr>
              </a:gs>
              <a:gs pos="100000">
                <a:sysClr val="window" lastClr="FFFFFF">
                  <a:lumMod val="75000"/>
                  <a:tint val="23500"/>
                  <a:satMod val="160000"/>
                </a:sys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E3E624-FB6D-4338-9A98-11C79252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357" y="4195636"/>
            <a:ext cx="2556352" cy="539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163">
                <a:extLst>
                  <a:ext uri="{FF2B5EF4-FFF2-40B4-BE49-F238E27FC236}">
                    <a16:creationId xmlns:a16="http://schemas.microsoft.com/office/drawing/2014/main" id="{024E6683-0714-4659-8F1A-F96B520EDAEC}"/>
                  </a:ext>
                </a:extLst>
              </p:cNvPr>
              <p:cNvSpPr/>
              <p:nvPr/>
            </p:nvSpPr>
            <p:spPr bwMode="auto">
              <a:xfrm>
                <a:off x="7761312" y="1911700"/>
                <a:ext cx="1800201" cy="363129"/>
              </a:xfrm>
              <a:prstGeom prst="rect">
                <a:avLst/>
              </a:prstGeom>
              <a:noFill/>
              <a:ln w="31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46800" rIns="36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1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1" i="1" kern="0" smtClea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1" i="1" kern="0" smtClea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US" altLang="ko-KR" sz="900" b="1" i="1" kern="0" smtClea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1" i="1" kern="0" smtClea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1" i="1" kern="0" smtClea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900" b="1" i="1" kern="0" smtClea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900" b="1" i="1" kern="0" smtClea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900" b="1" i="1" kern="0" smtClea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900" b="1" i="1" kern="0" smtClean="0">
                                  <a:solidFill>
                                    <a:srgbClr val="646464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실</m:t>
                                  </m:r>
                                  <m:r>
                                    <a:rPr lang="ko-KR" altLang="en-US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제</m:t>
                                  </m:r>
                                  <m:r>
                                    <a:rPr lang="ko-KR" altLang="en-US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값</m:t>
                                  </m:r>
                                  <m:r>
                                    <a:rPr lang="en-US" altLang="ko-KR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예</m:t>
                                  </m:r>
                                  <m:r>
                                    <a:rPr lang="ko-KR" altLang="en-US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측</m:t>
                                  </m:r>
                                  <m:r>
                                    <a:rPr lang="ko-KR" altLang="en-US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값</m:t>
                                  </m:r>
                                </m:num>
                                <m:den>
                                  <m:r>
                                    <a:rPr lang="ko-KR" altLang="en-US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실</m:t>
                                  </m:r>
                                  <m:r>
                                    <a:rPr lang="ko-KR" altLang="en-US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제</m:t>
                                  </m:r>
                                  <m:r>
                                    <a:rPr lang="ko-KR" altLang="en-US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값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900" b="1" kern="0" dirty="0">
                  <a:solidFill>
                    <a:srgbClr val="646464">
                      <a:lumMod val="50000"/>
                    </a:srgbClr>
                  </a:solidFill>
                  <a:latin typeface="맑은 고딕" pitchFamily="50" charset="-127"/>
                </a:endParaRPr>
              </a:p>
            </p:txBody>
          </p:sp>
        </mc:Choice>
        <mc:Fallback xmlns="">
          <p:sp>
            <p:nvSpPr>
              <p:cNvPr id="65" name="Rectangle 163">
                <a:extLst>
                  <a:ext uri="{FF2B5EF4-FFF2-40B4-BE49-F238E27FC236}">
                    <a16:creationId xmlns:a16="http://schemas.microsoft.com/office/drawing/2014/main" id="{024E6683-0714-4659-8F1A-F96B520ED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61312" y="1911700"/>
                <a:ext cx="1800201" cy="363129"/>
              </a:xfrm>
              <a:prstGeom prst="rect">
                <a:avLst/>
              </a:prstGeom>
              <a:blipFill>
                <a:blip r:embed="rId7"/>
                <a:stretch>
                  <a:fillRect t="-135000" b="-198333"/>
                </a:stretch>
              </a:blipFill>
              <a:ln w="31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163">
                <a:extLst>
                  <a:ext uri="{FF2B5EF4-FFF2-40B4-BE49-F238E27FC236}">
                    <a16:creationId xmlns:a16="http://schemas.microsoft.com/office/drawing/2014/main" id="{97B3D4EA-1629-41D4-8FAA-BB6CAA570795}"/>
                  </a:ext>
                </a:extLst>
              </p:cNvPr>
              <p:cNvSpPr/>
              <p:nvPr/>
            </p:nvSpPr>
            <p:spPr bwMode="auto">
              <a:xfrm>
                <a:off x="7761312" y="2403975"/>
                <a:ext cx="1800201" cy="363129"/>
              </a:xfrm>
              <a:prstGeom prst="rect">
                <a:avLst/>
              </a:prstGeom>
              <a:noFill/>
              <a:ln w="31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46800" rIns="36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1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1" i="1" ker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900" b="1" i="1" kern="0">
                                  <a:solidFill>
                                    <a:srgbClr val="646464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900" b="1" i="1" kern="0">
                                  <a:solidFill>
                                    <a:srgbClr val="646464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sz="900" b="1" i="1" kern="0">
                                  <a:solidFill>
                                    <a:srgbClr val="646464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900" b="1" i="1" kern="0">
                                  <a:solidFill>
                                    <a:srgbClr val="646464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ko-KR" sz="900" b="1" i="1" kern="0">
                                  <a:solidFill>
                                    <a:srgbClr val="646464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실제값</m:t>
                                  </m:r>
                                  <m:r>
                                    <a:rPr lang="en-US" altLang="ko-KR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a:rPr lang="ko-KR" altLang="en-US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예측값</m:t>
                                  </m:r>
                                  <m:r>
                                    <a:rPr lang="en-US" altLang="ko-KR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900" b="1" i="1" ker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ko-KR" sz="900" b="1" i="1" ker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altLang="ko-KR" sz="900" b="1" kern="0" dirty="0">
                  <a:solidFill>
                    <a:srgbClr val="646464">
                      <a:lumMod val="50000"/>
                    </a:srgbClr>
                  </a:solidFill>
                  <a:latin typeface="맑은 고딕" pitchFamily="50" charset="-127"/>
                </a:endParaRPr>
              </a:p>
            </p:txBody>
          </p:sp>
        </mc:Choice>
        <mc:Fallback xmlns="">
          <p:sp>
            <p:nvSpPr>
              <p:cNvPr id="66" name="Rectangle 163">
                <a:extLst>
                  <a:ext uri="{FF2B5EF4-FFF2-40B4-BE49-F238E27FC236}">
                    <a16:creationId xmlns:a16="http://schemas.microsoft.com/office/drawing/2014/main" id="{97B3D4EA-1629-41D4-8FAA-BB6CAA570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61312" y="2403975"/>
                <a:ext cx="1800201" cy="363129"/>
              </a:xfrm>
              <a:prstGeom prst="rect">
                <a:avLst/>
              </a:prstGeom>
              <a:blipFill>
                <a:blip r:embed="rId8"/>
                <a:stretch>
                  <a:fillRect t="-49180" b="-47541"/>
                </a:stretch>
              </a:blipFill>
              <a:ln w="31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163">
                <a:extLst>
                  <a:ext uri="{FF2B5EF4-FFF2-40B4-BE49-F238E27FC236}">
                    <a16:creationId xmlns:a16="http://schemas.microsoft.com/office/drawing/2014/main" id="{40BFBA8E-A080-4059-A5E5-CCFEC6C75385}"/>
                  </a:ext>
                </a:extLst>
              </p:cNvPr>
              <p:cNvSpPr/>
              <p:nvPr/>
            </p:nvSpPr>
            <p:spPr bwMode="auto">
              <a:xfrm>
                <a:off x="7761312" y="2896053"/>
                <a:ext cx="1800201" cy="363129"/>
              </a:xfrm>
              <a:prstGeom prst="rect">
                <a:avLst/>
              </a:prstGeom>
              <a:noFill/>
              <a:ln w="31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46800" rIns="36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1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900" b="1" i="1" kern="0" smtClean="0">
                              <a:solidFill>
                                <a:srgbClr val="646464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900" b="1" i="1" kern="0" smtClean="0">
                                  <a:solidFill>
                                    <a:srgbClr val="646464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ko-KR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ko-KR" sz="900" b="1" i="1" kern="0" smtClean="0">
                                      <a:solidFill>
                                        <a:srgbClr val="646464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sz="900" b="1" i="1" kern="0" smtClean="0">
                                          <a:solidFill>
                                            <a:srgbClr val="646464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900" b="1" i="1" kern="0">
                                          <a:solidFill>
                                            <a:srgbClr val="646464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ko-KR" altLang="en-US" sz="900" b="1" i="1" kern="0">
                                          <a:solidFill>
                                            <a:srgbClr val="646464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실제값</m:t>
                                      </m:r>
                                      <m:r>
                                        <a:rPr lang="en-US" altLang="ko-KR" sz="900" b="1" i="1" kern="0">
                                          <a:solidFill>
                                            <a:srgbClr val="646464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r>
                                        <a:rPr lang="ko-KR" altLang="en-US" sz="900" b="1" i="1" kern="0">
                                          <a:solidFill>
                                            <a:srgbClr val="646464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예측값</m:t>
                                      </m:r>
                                      <m:r>
                                        <a:rPr lang="en-US" altLang="ko-KR" sz="900" b="1" i="1" kern="0">
                                          <a:solidFill>
                                            <a:srgbClr val="646464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sz="900" b="1" i="1" kern="0" smtClean="0">
                                          <a:solidFill>
                                            <a:srgbClr val="646464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ko-KR" sz="900" b="1" i="1" kern="0" smtClean="0">
                                  <a:solidFill>
                                    <a:srgbClr val="646464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ko-KR" sz="900" b="1" kern="0" dirty="0">
                  <a:solidFill>
                    <a:srgbClr val="646464">
                      <a:lumMod val="50000"/>
                    </a:srgbClr>
                  </a:solidFill>
                  <a:latin typeface="맑은 고딕" pitchFamily="50" charset="-127"/>
                </a:endParaRPr>
              </a:p>
            </p:txBody>
          </p:sp>
        </mc:Choice>
        <mc:Fallback xmlns="">
          <p:sp>
            <p:nvSpPr>
              <p:cNvPr id="67" name="Rectangle 163">
                <a:extLst>
                  <a:ext uri="{FF2B5EF4-FFF2-40B4-BE49-F238E27FC236}">
                    <a16:creationId xmlns:a16="http://schemas.microsoft.com/office/drawing/2014/main" id="{40BFBA8E-A080-4059-A5E5-CCFEC6C75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61312" y="2896053"/>
                <a:ext cx="1800201" cy="363129"/>
              </a:xfrm>
              <a:prstGeom prst="rect">
                <a:avLst/>
              </a:prstGeom>
              <a:blipFill>
                <a:blip r:embed="rId9"/>
                <a:stretch>
                  <a:fillRect t="-47541" b="-49180"/>
                </a:stretch>
              </a:blipFill>
              <a:ln w="31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163">
            <a:extLst>
              <a:ext uri="{FF2B5EF4-FFF2-40B4-BE49-F238E27FC236}">
                <a16:creationId xmlns:a16="http://schemas.microsoft.com/office/drawing/2014/main" id="{842640BD-3FC9-4E88-A18B-063AAA713387}"/>
              </a:ext>
            </a:extLst>
          </p:cNvPr>
          <p:cNvSpPr/>
          <p:nvPr/>
        </p:nvSpPr>
        <p:spPr bwMode="auto">
          <a:xfrm>
            <a:off x="7091771" y="3429000"/>
            <a:ext cx="2469741" cy="1306398"/>
          </a:xfrm>
          <a:prstGeom prst="rect">
            <a:avLst/>
          </a:prstGeom>
          <a:noFill/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AI 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모델을 통해 </a:t>
            </a:r>
            <a:r>
              <a:rPr lang="ko-KR" altLang="en-US" sz="1200" b="1" kern="0" dirty="0" err="1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도출된시점별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이상탐지 결과와 현장 공구교체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정보 비교 후 정확도 도출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1BF180AE-4297-4475-A43E-5328B0FB803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01" y="4869159"/>
            <a:ext cx="1535046" cy="118648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BAB2E0-A48B-4E6D-8F8C-457DBFFCD172}"/>
              </a:ext>
            </a:extLst>
          </p:cNvPr>
          <p:cNvGrpSpPr/>
          <p:nvPr/>
        </p:nvGrpSpPr>
        <p:grpSpPr>
          <a:xfrm>
            <a:off x="5069780" y="4847035"/>
            <a:ext cx="1440160" cy="1105158"/>
            <a:chOff x="5162549" y="4869160"/>
            <a:chExt cx="1440160" cy="130478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7E5FCEE-2D48-4637-94FF-D58D5816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549" y="4869160"/>
              <a:ext cx="1440160" cy="1304789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0C14F37-4F43-47E8-BFA9-F79DA12C812A}"/>
                </a:ext>
              </a:extLst>
            </p:cNvPr>
            <p:cNvSpPr/>
            <p:nvPr/>
          </p:nvSpPr>
          <p:spPr>
            <a:xfrm>
              <a:off x="5315533" y="4932168"/>
              <a:ext cx="18000" cy="18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D656D40-F9C2-4D9D-8705-BE2308914786}"/>
                </a:ext>
              </a:extLst>
            </p:cNvPr>
            <p:cNvSpPr/>
            <p:nvPr/>
          </p:nvSpPr>
          <p:spPr>
            <a:xfrm>
              <a:off x="6312152" y="5034384"/>
              <a:ext cx="18000" cy="18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9760C1C-0235-4459-BF10-AF3B91E88C99}"/>
                </a:ext>
              </a:extLst>
            </p:cNvPr>
            <p:cNvSpPr/>
            <p:nvPr/>
          </p:nvSpPr>
          <p:spPr>
            <a:xfrm>
              <a:off x="5564711" y="5063517"/>
              <a:ext cx="18000" cy="18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B5009A88-B1B7-453C-A501-3E7320FEFAFE}"/>
                </a:ext>
              </a:extLst>
            </p:cNvPr>
            <p:cNvSpPr/>
            <p:nvPr/>
          </p:nvSpPr>
          <p:spPr>
            <a:xfrm>
              <a:off x="5281163" y="5054517"/>
              <a:ext cx="18000" cy="18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CDD1C05-7D5C-42F1-A417-A3D5AE109897}"/>
                </a:ext>
              </a:extLst>
            </p:cNvPr>
            <p:cNvSpPr/>
            <p:nvPr/>
          </p:nvSpPr>
          <p:spPr>
            <a:xfrm>
              <a:off x="5848260" y="5065067"/>
              <a:ext cx="18000" cy="18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76D901B-8918-420D-842F-05AEB7EA4843}"/>
                </a:ext>
              </a:extLst>
            </p:cNvPr>
            <p:cNvSpPr/>
            <p:nvPr/>
          </p:nvSpPr>
          <p:spPr>
            <a:xfrm>
              <a:off x="6030877" y="5052384"/>
              <a:ext cx="18000" cy="18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2C18735-0E38-4049-A830-CC7743F1D3E4}"/>
                </a:ext>
              </a:extLst>
            </p:cNvPr>
            <p:cNvSpPr/>
            <p:nvPr/>
          </p:nvSpPr>
          <p:spPr>
            <a:xfrm>
              <a:off x="6366160" y="5033293"/>
              <a:ext cx="18000" cy="18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EAB4C7C-7F9A-4BC0-8975-29756CA53D46}"/>
                </a:ext>
              </a:extLst>
            </p:cNvPr>
            <p:cNvSpPr/>
            <p:nvPr/>
          </p:nvSpPr>
          <p:spPr>
            <a:xfrm>
              <a:off x="6402168" y="5042760"/>
              <a:ext cx="18000" cy="18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85" name="Freeform 67">
            <a:extLst>
              <a:ext uri="{FF2B5EF4-FFF2-40B4-BE49-F238E27FC236}">
                <a16:creationId xmlns:a16="http://schemas.microsoft.com/office/drawing/2014/main" id="{18C8283A-C4BB-4BAF-B31B-DFCFFCC5F479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4246386" y="5267707"/>
            <a:ext cx="1105156" cy="308072"/>
          </a:xfrm>
          <a:custGeom>
            <a:avLst/>
            <a:gdLst>
              <a:gd name="T0" fmla="*/ 0 w 3840"/>
              <a:gd name="T1" fmla="*/ 1 h 672"/>
              <a:gd name="T2" fmla="*/ 0 w 3840"/>
              <a:gd name="T3" fmla="*/ 1 h 672"/>
              <a:gd name="T4" fmla="*/ 0 w 3840"/>
              <a:gd name="T5" fmla="*/ 1 h 672"/>
              <a:gd name="T6" fmla="*/ 0 w 3840"/>
              <a:gd name="T7" fmla="*/ 1 h 672"/>
              <a:gd name="T8" fmla="*/ 0 w 3840"/>
              <a:gd name="T9" fmla="*/ 0 h 672"/>
              <a:gd name="T10" fmla="*/ 0 w 3840"/>
              <a:gd name="T11" fmla="*/ 1 h 672"/>
              <a:gd name="T12" fmla="*/ 0 w 3840"/>
              <a:gd name="T13" fmla="*/ 1 h 672"/>
              <a:gd name="T14" fmla="*/ 0 w 3840"/>
              <a:gd name="T15" fmla="*/ 1 h 672"/>
              <a:gd name="T16" fmla="*/ 0 w 3840"/>
              <a:gd name="T17" fmla="*/ 1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DDDDDD">
                  <a:lumMod val="98000"/>
                  <a:lumOff val="2000"/>
                  <a:alpha val="10000"/>
                </a:srgbClr>
              </a:gs>
              <a:gs pos="100000">
                <a:srgbClr val="FFFFFF"/>
              </a:gs>
            </a:gsLst>
            <a:lin ang="5400000" scaled="1"/>
          </a:gradFill>
          <a:ln w="6350" cap="flat" cmpd="sng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D34B0-E241-442A-8629-ED90D1EB2E99}"/>
              </a:ext>
            </a:extLst>
          </p:cNvPr>
          <p:cNvSpPr txBox="1"/>
          <p:nvPr/>
        </p:nvSpPr>
        <p:spPr>
          <a:xfrm rot="5400000">
            <a:off x="4397154" y="5324793"/>
            <a:ext cx="609719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/>
              <a:t>Reshape</a:t>
            </a:r>
            <a:endParaRPr lang="ko-KR" altLang="en-US" sz="1200" b="1" dirty="0"/>
          </a:p>
        </p:txBody>
      </p:sp>
      <p:sp>
        <p:nvSpPr>
          <p:cNvPr id="87" name="이등변 삼각형 93">
            <a:extLst>
              <a:ext uri="{FF2B5EF4-FFF2-40B4-BE49-F238E27FC236}">
                <a16:creationId xmlns:a16="http://schemas.microsoft.com/office/drawing/2014/main" id="{8D312F4F-6794-491F-9527-6AF7B6DD05FF}"/>
              </a:ext>
            </a:extLst>
          </p:cNvPr>
          <p:cNvSpPr/>
          <p:nvPr/>
        </p:nvSpPr>
        <p:spPr>
          <a:xfrm rot="5400000">
            <a:off x="6166882" y="5416710"/>
            <a:ext cx="1345439" cy="242609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lumMod val="75000"/>
                  <a:tint val="66000"/>
                  <a:satMod val="160000"/>
                </a:sysClr>
              </a:gs>
              <a:gs pos="50000">
                <a:sysClr val="window" lastClr="FFFFFF">
                  <a:lumMod val="75000"/>
                  <a:tint val="44500"/>
                  <a:satMod val="160000"/>
                </a:sysClr>
              </a:gs>
              <a:gs pos="100000">
                <a:sysClr val="window" lastClr="FFFFFF">
                  <a:lumMod val="75000"/>
                  <a:tint val="23500"/>
                  <a:satMod val="160000"/>
                </a:sys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8" name="Rectangle 163">
            <a:extLst>
              <a:ext uri="{FF2B5EF4-FFF2-40B4-BE49-F238E27FC236}">
                <a16:creationId xmlns:a16="http://schemas.microsoft.com/office/drawing/2014/main" id="{0236EDCF-8527-4E26-BBCA-728024B8064F}"/>
              </a:ext>
            </a:extLst>
          </p:cNvPr>
          <p:cNvSpPr/>
          <p:nvPr/>
        </p:nvSpPr>
        <p:spPr bwMode="auto">
          <a:xfrm>
            <a:off x="7091771" y="4869158"/>
            <a:ext cx="2469741" cy="1341575"/>
          </a:xfrm>
          <a:prstGeom prst="rect">
            <a:avLst/>
          </a:prstGeom>
          <a:noFill/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유사하게 나타나는 패턴을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고려하여 </a:t>
            </a: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Shot 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구간을 추정하고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이상치가 나타난 지점과 </a:t>
            </a: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Shot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정보를 제공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  <a:p>
            <a:pPr marL="171450" indent="-17145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시계열 시점 이상탐지 모델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검증과 유사하게 정확도 도출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1B47E2-C9F4-41AB-87B4-2D1B88440B11}"/>
              </a:ext>
            </a:extLst>
          </p:cNvPr>
          <p:cNvSpPr txBox="1"/>
          <p:nvPr/>
        </p:nvSpPr>
        <p:spPr>
          <a:xfrm>
            <a:off x="3820304" y="3068391"/>
            <a:ext cx="2224968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/>
              <a:t>각각의 전류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진동값</a:t>
            </a:r>
            <a:r>
              <a:rPr lang="ko-KR" altLang="en-US" sz="1200" dirty="0"/>
              <a:t> 시계열 예측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AA5E900-81B3-4F16-8920-73A4EBCC7189}"/>
              </a:ext>
            </a:extLst>
          </p:cNvPr>
          <p:cNvCxnSpPr/>
          <p:nvPr/>
        </p:nvCxnSpPr>
        <p:spPr>
          <a:xfrm flipV="1">
            <a:off x="4448944" y="2122761"/>
            <a:ext cx="350019" cy="152068"/>
          </a:xfrm>
          <a:prstGeom prst="line">
            <a:avLst/>
          </a:prstGeom>
          <a:ln w="9525">
            <a:solidFill>
              <a:srgbClr val="FFAB6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AC9456-2C17-4B0C-A9CB-4B55741079AF}"/>
              </a:ext>
            </a:extLst>
          </p:cNvPr>
          <p:cNvSpPr txBox="1"/>
          <p:nvPr/>
        </p:nvSpPr>
        <p:spPr>
          <a:xfrm>
            <a:off x="4838947" y="2025502"/>
            <a:ext cx="461665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 err="1">
                <a:solidFill>
                  <a:srgbClr val="FFC000"/>
                </a:solidFill>
              </a:rPr>
              <a:t>예측값</a:t>
            </a:r>
            <a:endParaRPr lang="ko-KR" altLang="en-US" sz="1200" dirty="0">
              <a:solidFill>
                <a:srgbClr val="FFC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F54806-E8B0-421B-AAB0-01E406A75592}"/>
              </a:ext>
            </a:extLst>
          </p:cNvPr>
          <p:cNvSpPr txBox="1"/>
          <p:nvPr/>
        </p:nvSpPr>
        <p:spPr>
          <a:xfrm>
            <a:off x="4849408" y="2230463"/>
            <a:ext cx="461665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 err="1">
                <a:solidFill>
                  <a:srgbClr val="2B7FB8"/>
                </a:solidFill>
              </a:rPr>
              <a:t>실제값</a:t>
            </a:r>
            <a:endParaRPr lang="ko-KR" altLang="en-US" sz="1200" dirty="0">
              <a:solidFill>
                <a:srgbClr val="2B7FB8"/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859B485-1661-480C-9B0D-B906CFF86B49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4513621" y="2327413"/>
            <a:ext cx="335787" cy="193396"/>
          </a:xfrm>
          <a:prstGeom prst="line">
            <a:avLst/>
          </a:prstGeom>
          <a:ln w="9525">
            <a:solidFill>
              <a:srgbClr val="2B7FB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26">
            <a:extLst>
              <a:ext uri="{FF2B5EF4-FFF2-40B4-BE49-F238E27FC236}">
                <a16:creationId xmlns:a16="http://schemas.microsoft.com/office/drawing/2014/main" id="{3299FA35-224A-4C4C-888A-0E93AF6ABC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40632" y="1551747"/>
            <a:ext cx="4962077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ko-KR" altLang="en-US" sz="1400" b="1" u="sng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검증 데이터 도출</a:t>
            </a:r>
          </a:p>
        </p:txBody>
      </p:sp>
      <p:sp>
        <p:nvSpPr>
          <p:cNvPr id="92" name="Text Box 26">
            <a:extLst>
              <a:ext uri="{FF2B5EF4-FFF2-40B4-BE49-F238E27FC236}">
                <a16:creationId xmlns:a16="http://schemas.microsoft.com/office/drawing/2014/main" id="{60AD736F-4E93-4DBF-8A30-555FCBD5AAC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91772" y="1551747"/>
            <a:ext cx="2469741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ko-KR" altLang="en-US" sz="1400" b="1" u="sng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검증 방법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996168-6BC6-4B63-B512-C60E79D4DD83}"/>
              </a:ext>
            </a:extLst>
          </p:cNvPr>
          <p:cNvSpPr txBox="1"/>
          <p:nvPr/>
        </p:nvSpPr>
        <p:spPr>
          <a:xfrm>
            <a:off x="4443872" y="3485987"/>
            <a:ext cx="1493999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 err="1"/>
              <a:t>시점별</a:t>
            </a:r>
            <a:r>
              <a:rPr lang="ko-KR" altLang="en-US" sz="1200" dirty="0"/>
              <a:t> 이상탐지 결과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AF0A9F-B9BB-4D34-A9E7-F2687853B2EF}"/>
              </a:ext>
            </a:extLst>
          </p:cNvPr>
          <p:cNvSpPr txBox="1"/>
          <p:nvPr/>
        </p:nvSpPr>
        <p:spPr>
          <a:xfrm>
            <a:off x="4702013" y="4507373"/>
            <a:ext cx="1340110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/>
              <a:t>현장 공구교체 정보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91C146-B7F4-4E55-8B9A-AEA22FE80E90}"/>
              </a:ext>
            </a:extLst>
          </p:cNvPr>
          <p:cNvCxnSpPr>
            <a:stCxn id="93" idx="2"/>
            <a:endCxn id="94" idx="0"/>
          </p:cNvCxnSpPr>
          <p:nvPr/>
        </p:nvCxnSpPr>
        <p:spPr>
          <a:xfrm>
            <a:off x="5190872" y="3679886"/>
            <a:ext cx="181196" cy="827487"/>
          </a:xfrm>
          <a:prstGeom prst="straightConnector1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A7EFC9-67FA-4A8B-844B-EF8884EC4320}"/>
              </a:ext>
            </a:extLst>
          </p:cNvPr>
          <p:cNvSpPr txBox="1"/>
          <p:nvPr/>
        </p:nvSpPr>
        <p:spPr>
          <a:xfrm>
            <a:off x="4253932" y="4227602"/>
            <a:ext cx="977832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solidFill>
                  <a:srgbClr val="FF0000"/>
                </a:solidFill>
              </a:rPr>
              <a:t>교체이력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2479508-8241-4B3C-86BA-9B5F84416A1B}"/>
              </a:ext>
            </a:extLst>
          </p:cNvPr>
          <p:cNvSpPr txBox="1"/>
          <p:nvPr/>
        </p:nvSpPr>
        <p:spPr>
          <a:xfrm>
            <a:off x="5311073" y="6069961"/>
            <a:ext cx="1340110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/>
              <a:t>현장 공구교체 정보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B29DE2-C1E9-4734-9B49-D8F1A2BC8EDF}"/>
              </a:ext>
            </a:extLst>
          </p:cNvPr>
          <p:cNvSpPr txBox="1"/>
          <p:nvPr/>
        </p:nvSpPr>
        <p:spPr>
          <a:xfrm>
            <a:off x="3195555" y="4889106"/>
            <a:ext cx="1131720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 err="1"/>
              <a:t>시점별</a:t>
            </a:r>
            <a:r>
              <a:rPr lang="ko-KR" altLang="en-US" sz="1200" dirty="0"/>
              <a:t> 이상탐지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EA7D5FB-5FF1-44E9-BDE1-67D148885527}"/>
              </a:ext>
            </a:extLst>
          </p:cNvPr>
          <p:cNvCxnSpPr/>
          <p:nvPr/>
        </p:nvCxnSpPr>
        <p:spPr>
          <a:xfrm>
            <a:off x="5214440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5697BFE-118B-4B41-A84D-A23273B1932E}"/>
              </a:ext>
            </a:extLst>
          </p:cNvPr>
          <p:cNvCxnSpPr/>
          <p:nvPr/>
        </p:nvCxnSpPr>
        <p:spPr>
          <a:xfrm>
            <a:off x="5240764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E9650DD-D1E4-45C1-8559-546386610105}"/>
              </a:ext>
            </a:extLst>
          </p:cNvPr>
          <p:cNvCxnSpPr/>
          <p:nvPr/>
        </p:nvCxnSpPr>
        <p:spPr>
          <a:xfrm>
            <a:off x="5280563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7B058CA-0DB5-47A6-8258-E1B559F3830C}"/>
              </a:ext>
            </a:extLst>
          </p:cNvPr>
          <p:cNvCxnSpPr/>
          <p:nvPr/>
        </p:nvCxnSpPr>
        <p:spPr>
          <a:xfrm>
            <a:off x="5324533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E9B7F8F6-6BFD-4E7D-A74E-9F25E1104BFD}"/>
              </a:ext>
            </a:extLst>
          </p:cNvPr>
          <p:cNvCxnSpPr/>
          <p:nvPr/>
        </p:nvCxnSpPr>
        <p:spPr>
          <a:xfrm>
            <a:off x="5368503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181BB85-6BCA-49A5-8C72-D68198C45E54}"/>
              </a:ext>
            </a:extLst>
          </p:cNvPr>
          <p:cNvCxnSpPr/>
          <p:nvPr/>
        </p:nvCxnSpPr>
        <p:spPr>
          <a:xfrm>
            <a:off x="547194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8C6CB2C-6E15-4A44-9A73-9DDA052AA3F8}"/>
              </a:ext>
            </a:extLst>
          </p:cNvPr>
          <p:cNvCxnSpPr/>
          <p:nvPr/>
        </p:nvCxnSpPr>
        <p:spPr>
          <a:xfrm>
            <a:off x="552172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8A50DE7-AB91-4052-88F3-38DBE80DD562}"/>
              </a:ext>
            </a:extLst>
          </p:cNvPr>
          <p:cNvCxnSpPr/>
          <p:nvPr/>
        </p:nvCxnSpPr>
        <p:spPr>
          <a:xfrm>
            <a:off x="557150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BA1EE06-5A48-498F-8B9C-DE6FEDE2699B}"/>
              </a:ext>
            </a:extLst>
          </p:cNvPr>
          <p:cNvCxnSpPr/>
          <p:nvPr/>
        </p:nvCxnSpPr>
        <p:spPr>
          <a:xfrm>
            <a:off x="562128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3388DA12-4EB7-42B2-89BE-3D498718BAB0}"/>
              </a:ext>
            </a:extLst>
          </p:cNvPr>
          <p:cNvCxnSpPr/>
          <p:nvPr/>
        </p:nvCxnSpPr>
        <p:spPr>
          <a:xfrm>
            <a:off x="567106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E199F169-F3DB-4C08-933A-D5691FB59B42}"/>
              </a:ext>
            </a:extLst>
          </p:cNvPr>
          <p:cNvCxnSpPr/>
          <p:nvPr/>
        </p:nvCxnSpPr>
        <p:spPr>
          <a:xfrm>
            <a:off x="572084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3FB0F8A-3C82-48D5-AD9E-74F73155BDFA}"/>
              </a:ext>
            </a:extLst>
          </p:cNvPr>
          <p:cNvCxnSpPr/>
          <p:nvPr/>
        </p:nvCxnSpPr>
        <p:spPr>
          <a:xfrm>
            <a:off x="577062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6E8FA22-9E96-4A78-ADD1-7F5365BBBA04}"/>
              </a:ext>
            </a:extLst>
          </p:cNvPr>
          <p:cNvCxnSpPr/>
          <p:nvPr/>
        </p:nvCxnSpPr>
        <p:spPr>
          <a:xfrm>
            <a:off x="582040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48A8AF4-0826-46F3-87F9-1677AE56499A}"/>
              </a:ext>
            </a:extLst>
          </p:cNvPr>
          <p:cNvCxnSpPr/>
          <p:nvPr/>
        </p:nvCxnSpPr>
        <p:spPr>
          <a:xfrm>
            <a:off x="587018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557E706-60B9-4BA6-B8A2-AC0BD88C2652}"/>
              </a:ext>
            </a:extLst>
          </p:cNvPr>
          <p:cNvCxnSpPr/>
          <p:nvPr/>
        </p:nvCxnSpPr>
        <p:spPr>
          <a:xfrm>
            <a:off x="591996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2526E95E-7FB0-47AA-8075-CDE63CC6BEF7}"/>
              </a:ext>
            </a:extLst>
          </p:cNvPr>
          <p:cNvCxnSpPr/>
          <p:nvPr/>
        </p:nvCxnSpPr>
        <p:spPr>
          <a:xfrm>
            <a:off x="596974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EA110383-58E8-4274-AEEB-C4A67F1FA23E}"/>
              </a:ext>
            </a:extLst>
          </p:cNvPr>
          <p:cNvCxnSpPr/>
          <p:nvPr/>
        </p:nvCxnSpPr>
        <p:spPr>
          <a:xfrm>
            <a:off x="601952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10E088A-9C05-4712-9B9F-E2CE085CAC32}"/>
              </a:ext>
            </a:extLst>
          </p:cNvPr>
          <p:cNvCxnSpPr/>
          <p:nvPr/>
        </p:nvCxnSpPr>
        <p:spPr>
          <a:xfrm>
            <a:off x="606930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4968893-F958-41CF-BDA8-895A63087A92}"/>
              </a:ext>
            </a:extLst>
          </p:cNvPr>
          <p:cNvCxnSpPr/>
          <p:nvPr/>
        </p:nvCxnSpPr>
        <p:spPr>
          <a:xfrm>
            <a:off x="611908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7FA982E6-3815-4F9C-9E02-687A2217D702}"/>
              </a:ext>
            </a:extLst>
          </p:cNvPr>
          <p:cNvCxnSpPr/>
          <p:nvPr/>
        </p:nvCxnSpPr>
        <p:spPr>
          <a:xfrm>
            <a:off x="616886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D1F114A-0D65-4613-AA92-5709A76BB451}"/>
              </a:ext>
            </a:extLst>
          </p:cNvPr>
          <p:cNvCxnSpPr/>
          <p:nvPr/>
        </p:nvCxnSpPr>
        <p:spPr>
          <a:xfrm>
            <a:off x="621864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5B3A53EC-7D78-4A33-A4C7-E2D4B82A601A}"/>
              </a:ext>
            </a:extLst>
          </p:cNvPr>
          <p:cNvCxnSpPr/>
          <p:nvPr/>
        </p:nvCxnSpPr>
        <p:spPr>
          <a:xfrm>
            <a:off x="626842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2B67E08-36A5-4A3C-9D1F-BCEB169F6E06}"/>
              </a:ext>
            </a:extLst>
          </p:cNvPr>
          <p:cNvCxnSpPr/>
          <p:nvPr/>
        </p:nvCxnSpPr>
        <p:spPr>
          <a:xfrm>
            <a:off x="631820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3C944FC1-4769-4121-8CAE-E70996FD92E5}"/>
              </a:ext>
            </a:extLst>
          </p:cNvPr>
          <p:cNvCxnSpPr/>
          <p:nvPr/>
        </p:nvCxnSpPr>
        <p:spPr>
          <a:xfrm>
            <a:off x="636798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C17AA34-4AFD-4356-AD03-048FB545285C}"/>
              </a:ext>
            </a:extLst>
          </p:cNvPr>
          <p:cNvCxnSpPr/>
          <p:nvPr/>
        </p:nvCxnSpPr>
        <p:spPr>
          <a:xfrm>
            <a:off x="641776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E6487A6-223D-4C50-A3FF-FA17830E87F4}"/>
              </a:ext>
            </a:extLst>
          </p:cNvPr>
          <p:cNvCxnSpPr/>
          <p:nvPr/>
        </p:nvCxnSpPr>
        <p:spPr>
          <a:xfrm>
            <a:off x="6467542" y="4889106"/>
            <a:ext cx="0" cy="988166"/>
          </a:xfrm>
          <a:prstGeom prst="line">
            <a:avLst/>
          </a:prstGeom>
          <a:ln w="95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3E56C43-42D3-4AD0-A0F1-97112D37DDA9}"/>
              </a:ext>
            </a:extLst>
          </p:cNvPr>
          <p:cNvSpPr txBox="1"/>
          <p:nvPr/>
        </p:nvSpPr>
        <p:spPr>
          <a:xfrm>
            <a:off x="5280563" y="4889106"/>
            <a:ext cx="1351332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/>
              <a:t>Shot </a:t>
            </a:r>
            <a:r>
              <a:rPr lang="ko-KR" altLang="en-US" sz="1200" dirty="0"/>
              <a:t>구간 이상탐지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1AEBBC-69FF-42D6-88F9-855B0D6410A5}"/>
              </a:ext>
            </a:extLst>
          </p:cNvPr>
          <p:cNvSpPr txBox="1"/>
          <p:nvPr/>
        </p:nvSpPr>
        <p:spPr>
          <a:xfrm rot="17549680">
            <a:off x="5009292" y="5952316"/>
            <a:ext cx="285335" cy="115416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600" dirty="0"/>
              <a:t>Shot100</a:t>
            </a:r>
            <a:endParaRPr lang="ko-KR" altLang="en-US" sz="6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DCE2B36-B3DA-4815-B773-A01CB23CD2C6}"/>
              </a:ext>
            </a:extLst>
          </p:cNvPr>
          <p:cNvSpPr txBox="1"/>
          <p:nvPr/>
        </p:nvSpPr>
        <p:spPr>
          <a:xfrm rot="17549680">
            <a:off x="5328866" y="5952316"/>
            <a:ext cx="285335" cy="115416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600" dirty="0"/>
              <a:t>Shot106</a:t>
            </a:r>
            <a:endParaRPr lang="ko-KR" altLang="en-US" sz="6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52481D-80D4-4A32-8C84-2C5E865858FF}"/>
              </a:ext>
            </a:extLst>
          </p:cNvPr>
          <p:cNvSpPr txBox="1"/>
          <p:nvPr/>
        </p:nvSpPr>
        <p:spPr>
          <a:xfrm rot="17549680">
            <a:off x="5612422" y="5952316"/>
            <a:ext cx="285335" cy="115416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600" dirty="0"/>
              <a:t>Shot110</a:t>
            </a:r>
            <a:endParaRPr lang="ko-KR" altLang="en-US" sz="6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192BD9-C863-4FFA-ABAE-68CC9F2F923F}"/>
              </a:ext>
            </a:extLst>
          </p:cNvPr>
          <p:cNvSpPr txBox="1"/>
          <p:nvPr/>
        </p:nvSpPr>
        <p:spPr>
          <a:xfrm rot="17549680">
            <a:off x="5810122" y="5952316"/>
            <a:ext cx="285335" cy="115416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600" dirty="0"/>
              <a:t>Shot115</a:t>
            </a:r>
            <a:endParaRPr lang="ko-KR" altLang="en-US" sz="600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DFD3E3B-05F8-4774-888C-81C343758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942" y="5892989"/>
            <a:ext cx="770355" cy="162657"/>
          </a:xfrm>
          <a:prstGeom prst="rect">
            <a:avLst/>
          </a:prstGeom>
        </p:spPr>
      </p:pic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64B8F74B-18B7-484E-B430-F3EDF1BDAF7E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5829075" y="5068610"/>
            <a:ext cx="69130" cy="1073227"/>
          </a:xfrm>
          <a:prstGeom prst="straightConnector1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F7243CE-6725-4EC8-902D-EF129EBF3AAC}"/>
              </a:ext>
            </a:extLst>
          </p:cNvPr>
          <p:cNvSpPr txBox="1"/>
          <p:nvPr/>
        </p:nvSpPr>
        <p:spPr>
          <a:xfrm>
            <a:off x="4892135" y="5616326"/>
            <a:ext cx="977832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solidFill>
                  <a:srgbClr val="FF0000"/>
                </a:solidFill>
              </a:rPr>
              <a:t>교체이력 비교</a:t>
            </a:r>
          </a:p>
        </p:txBody>
      </p:sp>
    </p:spTree>
    <p:extLst>
      <p:ext uri="{BB962C8B-B14F-4D97-AF65-F5344CB8AC3E}">
        <p14:creationId xmlns:p14="http://schemas.microsoft.com/office/powerpoint/2010/main" val="166626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/>
              <a:t>3.2 </a:t>
            </a:r>
            <a:r>
              <a:rPr lang="ko-KR" altLang="en-US" dirty="0"/>
              <a:t>시계열 예측 기법 적용 알고리즘 선정</a:t>
            </a:r>
            <a:endParaRPr lang="ko-KR" alt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ko-KR" altLang="en-US" dirty="0"/>
              <a:t>전통적인 수요예측 기법과 </a:t>
            </a:r>
            <a:r>
              <a:rPr lang="en-US" altLang="ko-KR" dirty="0"/>
              <a:t>Deep learning </a:t>
            </a:r>
            <a:r>
              <a:rPr lang="ko-KR" altLang="en-US" dirty="0"/>
              <a:t>기법을 활용하여 예측 기간에 따라 시계열 예측을 수행하고 모델을 비교하여 최적의 예측 모델을 선정할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3. AI</a:t>
            </a:r>
            <a:r>
              <a:rPr lang="ko-KR" altLang="en-US" dirty="0"/>
              <a:t> 분석모델 구축설계도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33" name="슬라이드 번호 개체 틀 3">
            <a:extLst>
              <a:ext uri="{FF2B5EF4-FFF2-40B4-BE49-F238E27FC236}">
                <a16:creationId xmlns:a16="http://schemas.microsoft.com/office/drawing/2014/main" id="{0F3B0280-C17C-4C2C-9B2A-1CD548E2A1FB}"/>
              </a:ext>
            </a:extLst>
          </p:cNvPr>
          <p:cNvSpPr txBox="1">
            <a:spLocks/>
          </p:cNvSpPr>
          <p:nvPr/>
        </p:nvSpPr>
        <p:spPr>
          <a:xfrm>
            <a:off x="7567291" y="6356353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F05BFD-482D-4186-AC45-9D7E967E7BF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285A821-3C96-4E44-883C-C2EC2FC7B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452278"/>
              </p:ext>
            </p:extLst>
          </p:nvPr>
        </p:nvGraphicFramePr>
        <p:xfrm>
          <a:off x="488504" y="1484448"/>
          <a:ext cx="9073008" cy="4559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5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 및 용도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예시 참조</a:t>
                      </a:r>
                      <a:endParaRPr lang="en-US" altLang="ko-KR" sz="14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파라미터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단기 예측 기법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변동성 小 제품</a:t>
                      </a:r>
                      <a:endParaRPr lang="en-US" altLang="ko-KR" sz="12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단기수요예측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이동평균법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1">
                        <a:buFontTx/>
                        <a:buChar char="-"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과거의 자료에 동일한 중요도를 부여하여 과거 자료를 평균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계산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예측기간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(12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4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가중이동평균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1">
                        <a:buFontTx/>
                        <a:buChar char="-"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최근의 실적 일수록 미래의 변화를 더 잘 반영할 것이라는 가정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1">
                        <a:buFontTx/>
                        <a:buChar char="-"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최근의 실적치에 더 많은 가중치를 부여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898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예측기간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(12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M-3 </a:t>
                      </a:r>
                      <a:r>
                        <a:rPr lang="ko-KR" altLang="en-US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: 0.2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M-2 </a:t>
                      </a:r>
                      <a:r>
                        <a:rPr lang="ko-KR" altLang="en-US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: 0.3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M-1 </a:t>
                      </a:r>
                      <a:r>
                        <a:rPr lang="ko-KR" altLang="en-US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: 0.5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지수평활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일종의 가중이동평균법이며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크게 직전의 예측치와 실제치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그리고 평활계수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(α)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898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예측기간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(12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평활상수</a:t>
                      </a:r>
                      <a:r>
                        <a:rPr lang="ko-KR" altLang="en-US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: 0.8</a:t>
                      </a:r>
                      <a:endParaRPr lang="ko-KR" altLang="en-US" sz="105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526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통계분석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장기 예측 기법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변동성 大 제품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장기수요예측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ARIMA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 기법의 한 종류로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과거의 관측값과 오차를 사용해서 현재의 시계열 값을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36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898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예측기간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(12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계절주기 </a:t>
                      </a:r>
                      <a:r>
                        <a:rPr lang="en-US" altLang="ko-KR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: 12</a:t>
                      </a:r>
                      <a:r>
                        <a:rPr lang="ko-KR" altLang="en-US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endParaRPr lang="en-US" altLang="ko-KR" sz="105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0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Holt-Winters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추세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(Trend)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및 계절성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(Seasonality)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이 있는 제품 특성을 잘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36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898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예측기간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(12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계절주기 </a:t>
                      </a:r>
                      <a:r>
                        <a:rPr lang="en-US" altLang="ko-KR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: 12</a:t>
                      </a:r>
                      <a:r>
                        <a:rPr lang="ko-KR" altLang="en-US" sz="10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endParaRPr lang="en-US" altLang="ko-KR" sz="105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6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회귀분석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둘 또는 그 이상의 변수들 간의 의존관계를 파악함으로서 추세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(Trend)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분석이 용이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36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898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예측기간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(12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6094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인공지능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장기 예측 기법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복수의 외부변수에 대한 복합영향도 분석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RNN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순환 구조를 이용한 반복적 과거 학습을 통해 </a:t>
                      </a:r>
                      <a:r>
                        <a:rPr lang="ko-KR" altLang="en-US" sz="105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시변적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특징을 가지는 데이터의 예측에 용이 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36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898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err="1">
                          <a:latin typeface="+mn-ea"/>
                          <a:ea typeface="+mn-ea"/>
                        </a:rPr>
                        <a:t>시계열데이터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dirty="0" err="1">
                          <a:latin typeface="+mn-ea"/>
                          <a:ea typeface="+mn-ea"/>
                        </a:rPr>
                        <a:t>입력갯수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: 48</a:t>
                      </a:r>
                    </a:p>
                    <a:p>
                      <a:pPr marL="171450" marR="0" indent="-171450" algn="l" defTabSz="898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반복 학습 횟수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: 500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6094">
                <a:tc vMerge="1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DNN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다수의 신경망 층으로 이루어진 심층 학습이 가능하여 데이터의 잠재적인 구조 파악이 용이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36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898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신경망 층수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(Hidden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 Layer) : 15,15,15,15</a:t>
                      </a:r>
                    </a:p>
                    <a:p>
                      <a:pPr marL="171450" marR="0" indent="-171450" algn="l" defTabSz="898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반복 학습 횟수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: 100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33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/>
              <a:t>3.3 </a:t>
            </a:r>
            <a:r>
              <a:rPr lang="ko-KR" altLang="en-US" dirty="0"/>
              <a:t>시계열 예측결과 정확도</a:t>
            </a:r>
            <a:r>
              <a:rPr lang="en-US" altLang="ko-KR" dirty="0"/>
              <a:t>(</a:t>
            </a:r>
            <a:r>
              <a:rPr lang="ko-KR" altLang="en-US" dirty="0"/>
              <a:t>신뢰도</a:t>
            </a:r>
            <a:r>
              <a:rPr lang="en-US" altLang="ko-KR" dirty="0"/>
              <a:t>) </a:t>
            </a:r>
            <a:r>
              <a:rPr lang="ko-KR" altLang="en-US" dirty="0"/>
              <a:t>분석</a:t>
            </a:r>
            <a:endParaRPr lang="ko-KR" alt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pPr lvl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</a:pPr>
            <a:r>
              <a:rPr lang="ko-KR" altLang="en-US" dirty="0"/>
              <a:t>통계 신뢰도 평가기준 외 현업담당자의 전략 운영 가능성 등을 고려하여 운영할 </a:t>
            </a:r>
            <a:r>
              <a:rPr lang="en-US" altLang="ko-KR" dirty="0"/>
              <a:t>Base-Line </a:t>
            </a:r>
            <a:r>
              <a:rPr lang="ko-KR" altLang="en-US" dirty="0"/>
              <a:t>예측 모델을 선택할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3. AI</a:t>
            </a:r>
            <a:r>
              <a:rPr lang="ko-KR" altLang="en-US" dirty="0"/>
              <a:t> 분석모델 구축설계도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Rectangle 119" descr="밝은 상향 대각선">
            <a:extLst>
              <a:ext uri="{FF2B5EF4-FFF2-40B4-BE49-F238E27FC236}">
                <a16:creationId xmlns:a16="http://schemas.microsoft.com/office/drawing/2014/main" id="{646377EF-2EA1-4A84-B19C-92123EAE7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823" y="1986636"/>
            <a:ext cx="5711825" cy="2063750"/>
          </a:xfrm>
          <a:prstGeom prst="rect">
            <a:avLst/>
          </a:prstGeom>
          <a:gradFill rotWithShape="1">
            <a:gsLst>
              <a:gs pos="0">
                <a:srgbClr val="5990C7">
                  <a:alpha val="67000"/>
                </a:srgbClr>
              </a:gs>
              <a:gs pos="100000">
                <a:srgbClr val="AAC6E2"/>
              </a:gs>
            </a:gsLst>
            <a:lin ang="5400000" scaled="1"/>
          </a:gradFill>
          <a:ln w="3175" algn="ctr">
            <a:noFill/>
            <a:miter lim="800000"/>
            <a:headEnd/>
            <a:tailEnd/>
          </a:ln>
        </p:spPr>
        <p:txBody>
          <a:bodyPr lIns="90000" rIns="180000"/>
          <a:lstStyle/>
          <a:p>
            <a:pPr algn="ctr">
              <a:defRPr/>
            </a:pPr>
            <a:endParaRPr lang="ko-KR" altLang="en-US" sz="24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1" name="Group 200">
            <a:extLst>
              <a:ext uri="{FF2B5EF4-FFF2-40B4-BE49-F238E27FC236}">
                <a16:creationId xmlns:a16="http://schemas.microsoft.com/office/drawing/2014/main" id="{B79354D8-4159-4848-9774-E929992EBF67}"/>
              </a:ext>
            </a:extLst>
          </p:cNvPr>
          <p:cNvGrpSpPr>
            <a:grpSpLocks/>
          </p:cNvGrpSpPr>
          <p:nvPr/>
        </p:nvGrpSpPr>
        <p:grpSpPr bwMode="auto">
          <a:xfrm>
            <a:off x="686335" y="2037436"/>
            <a:ext cx="5638800" cy="1665287"/>
            <a:chOff x="289" y="4112"/>
            <a:chExt cx="3770" cy="1283"/>
          </a:xfrm>
        </p:grpSpPr>
        <p:sp>
          <p:nvSpPr>
            <p:cNvPr id="12" name="AutoShape 201">
              <a:extLst>
                <a:ext uri="{FF2B5EF4-FFF2-40B4-BE49-F238E27FC236}">
                  <a16:creationId xmlns:a16="http://schemas.microsoft.com/office/drawing/2014/main" id="{BDD8C419-D385-48F9-A2DA-F036B41D4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" y="4112"/>
              <a:ext cx="3770" cy="1283"/>
            </a:xfrm>
            <a:prstGeom prst="roundRect">
              <a:avLst>
                <a:gd name="adj" fmla="val 1778"/>
              </a:avLst>
            </a:prstGeom>
            <a:gradFill rotWithShape="1">
              <a:gsLst>
                <a:gs pos="0">
                  <a:srgbClr val="ECF8FE"/>
                </a:gs>
                <a:gs pos="100000">
                  <a:srgbClr val="FFFFFF"/>
                </a:gs>
              </a:gsLst>
              <a:lin ang="2700000" scaled="1"/>
            </a:gra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grpSp>
          <p:nvGrpSpPr>
            <p:cNvPr id="13" name="Group 202">
              <a:extLst>
                <a:ext uri="{FF2B5EF4-FFF2-40B4-BE49-F238E27FC236}">
                  <a16:creationId xmlns:a16="http://schemas.microsoft.com/office/drawing/2014/main" id="{E2ABA098-2980-40F4-A9C7-6FC89766F3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" y="4179"/>
              <a:ext cx="3676" cy="1178"/>
              <a:chOff x="372" y="4170"/>
              <a:chExt cx="3676" cy="1178"/>
            </a:xfrm>
          </p:grpSpPr>
          <p:sp>
            <p:nvSpPr>
              <p:cNvPr id="14" name="Rectangle 203">
                <a:extLst>
                  <a:ext uri="{FF2B5EF4-FFF2-40B4-BE49-F238E27FC236}">
                    <a16:creationId xmlns:a16="http://schemas.microsoft.com/office/drawing/2014/main" id="{D6FD7D19-3618-4035-BA45-14E964BE2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1" y="4897"/>
                <a:ext cx="557" cy="26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latinLnBrk="0">
                  <a:defRPr/>
                </a:pPr>
                <a:endParaRPr lang="ko-KR" altLang="en-US" sz="2400" kern="0" dirty="0">
                  <a:solidFill>
                    <a:srgbClr val="000000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5" name="Line 204">
                <a:extLst>
                  <a:ext uri="{FF2B5EF4-FFF2-40B4-BE49-F238E27FC236}">
                    <a16:creationId xmlns:a16="http://schemas.microsoft.com/office/drawing/2014/main" id="{AED4C2BA-DB54-424F-8E25-906ED946A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4" y="4957"/>
                <a:ext cx="107" cy="0"/>
              </a:xfrm>
              <a:prstGeom prst="line">
                <a:avLst/>
              </a:prstGeom>
              <a:noFill/>
              <a:ln w="17526">
                <a:solidFill>
                  <a:srgbClr val="79A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Rectangle 205">
                <a:extLst>
                  <a:ext uri="{FF2B5EF4-FFF2-40B4-BE49-F238E27FC236}">
                    <a16:creationId xmlns:a16="http://schemas.microsoft.com/office/drawing/2014/main" id="{9342D27E-8C94-420F-9156-21BF17BB3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1" y="4902"/>
                <a:ext cx="243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latinLnBrk="0">
                  <a:spcBef>
                    <a:spcPct val="10000"/>
                  </a:spcBef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Actual</a:t>
                </a:r>
              </a:p>
            </p:txBody>
          </p:sp>
          <p:sp>
            <p:nvSpPr>
              <p:cNvPr id="17" name="Line 206">
                <a:extLst>
                  <a:ext uri="{FF2B5EF4-FFF2-40B4-BE49-F238E27FC236}">
                    <a16:creationId xmlns:a16="http://schemas.microsoft.com/office/drawing/2014/main" id="{743808BC-E733-44E2-8FEE-DEDDEDD29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5084"/>
                <a:ext cx="108" cy="1"/>
              </a:xfrm>
              <a:prstGeom prst="line">
                <a:avLst/>
              </a:prstGeom>
              <a:noFill/>
              <a:ln w="17526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8" name="Rectangle 207">
                <a:extLst>
                  <a:ext uri="{FF2B5EF4-FFF2-40B4-BE49-F238E27FC236}">
                    <a16:creationId xmlns:a16="http://schemas.microsoft.com/office/drawing/2014/main" id="{FEBED3F1-3F1C-445B-98D6-26228C8B7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" y="5033"/>
                <a:ext cx="367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latinLnBrk="0">
                  <a:spcBef>
                    <a:spcPct val="10000"/>
                  </a:spcBef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Predicted</a:t>
                </a:r>
              </a:p>
            </p:txBody>
          </p:sp>
          <p:sp>
            <p:nvSpPr>
              <p:cNvPr id="19" name="Text Box 208">
                <a:extLst>
                  <a:ext uri="{FF2B5EF4-FFF2-40B4-BE49-F238E27FC236}">
                    <a16:creationId xmlns:a16="http://schemas.microsoft.com/office/drawing/2014/main" id="{0EA6FC15-F68D-4A2A-8930-B6BE77D3B7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8" y="4340"/>
                <a:ext cx="444" cy="3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54000" tIns="46800" rIns="54000" bIns="4680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Modeling</a:t>
                </a:r>
                <a:b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</a:b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Period</a:t>
                </a:r>
              </a:p>
            </p:txBody>
          </p:sp>
          <p:sp>
            <p:nvSpPr>
              <p:cNvPr id="20" name="Text Box 209">
                <a:extLst>
                  <a:ext uri="{FF2B5EF4-FFF2-40B4-BE49-F238E27FC236}">
                    <a16:creationId xmlns:a16="http://schemas.microsoft.com/office/drawing/2014/main" id="{61E6EB9D-E9A2-490D-9CBC-A80A0C1F19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1" y="4340"/>
                <a:ext cx="464" cy="3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54000" tIns="46800" rIns="54000" bIns="4680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Validation</a:t>
                </a:r>
                <a:b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</a:b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Period</a:t>
                </a:r>
              </a:p>
            </p:txBody>
          </p:sp>
          <p:sp>
            <p:nvSpPr>
              <p:cNvPr id="21" name="Line 210">
                <a:extLst>
                  <a:ext uri="{FF2B5EF4-FFF2-40B4-BE49-F238E27FC236}">
                    <a16:creationId xmlns:a16="http://schemas.microsoft.com/office/drawing/2014/main" id="{0CABD9E1-FF80-4598-BAD7-367AD23AF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8" y="4459"/>
                <a:ext cx="471" cy="0"/>
              </a:xfrm>
              <a:prstGeom prst="line">
                <a:avLst/>
              </a:prstGeom>
              <a:noFill/>
              <a:ln w="9525">
                <a:solidFill>
                  <a:srgbClr val="5F5F5F"/>
                </a:solidFill>
                <a:round/>
                <a:headEnd/>
                <a:tailEnd type="triangle" w="med" len="med"/>
              </a:ln>
            </p:spPr>
            <p:txBody>
              <a:bodyPr lIns="54000" tIns="46800" rIns="54000" bIns="46800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2" name="Line 211">
                <a:extLst>
                  <a:ext uri="{FF2B5EF4-FFF2-40B4-BE49-F238E27FC236}">
                    <a16:creationId xmlns:a16="http://schemas.microsoft.com/office/drawing/2014/main" id="{84BF1613-AFD0-4C03-BB08-5423CD215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08" y="4459"/>
                <a:ext cx="513" cy="0"/>
              </a:xfrm>
              <a:prstGeom prst="line">
                <a:avLst/>
              </a:prstGeom>
              <a:noFill/>
              <a:ln w="9525">
                <a:solidFill>
                  <a:srgbClr val="5F5F5F"/>
                </a:solidFill>
                <a:round/>
                <a:headEnd type="triangle" w="med" len="med"/>
                <a:tailEnd/>
              </a:ln>
            </p:spPr>
            <p:txBody>
              <a:bodyPr lIns="54000" tIns="46800" rIns="54000" bIns="46800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3" name="Line 212">
                <a:extLst>
                  <a:ext uri="{FF2B5EF4-FFF2-40B4-BE49-F238E27FC236}">
                    <a16:creationId xmlns:a16="http://schemas.microsoft.com/office/drawing/2014/main" id="{5FCF5E1C-DAAA-4505-8929-F19D60EAA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4" y="4459"/>
                <a:ext cx="119" cy="0"/>
              </a:xfrm>
              <a:prstGeom prst="line">
                <a:avLst/>
              </a:prstGeom>
              <a:noFill/>
              <a:ln w="9525">
                <a:solidFill>
                  <a:srgbClr val="5F5F5F"/>
                </a:solidFill>
                <a:round/>
                <a:headEnd/>
                <a:tailEnd type="triangle" w="med" len="med"/>
              </a:ln>
            </p:spPr>
            <p:txBody>
              <a:bodyPr lIns="54000" tIns="46800" rIns="54000" bIns="46800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 Box 213">
                <a:extLst>
                  <a:ext uri="{FF2B5EF4-FFF2-40B4-BE49-F238E27FC236}">
                    <a16:creationId xmlns:a16="http://schemas.microsoft.com/office/drawing/2014/main" id="{9C540843-4085-42AE-9E7D-7210C7D1F1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2" y="4354"/>
                <a:ext cx="397" cy="3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54000" tIns="46800" rIns="54000" bIns="4680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Forecast</a:t>
                </a:r>
                <a:b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</a:b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Period</a:t>
                </a:r>
              </a:p>
            </p:txBody>
          </p:sp>
          <p:sp>
            <p:nvSpPr>
              <p:cNvPr id="25" name="Text Box 214">
                <a:extLst>
                  <a:ext uri="{FF2B5EF4-FFF2-40B4-BE49-F238E27FC236}">
                    <a16:creationId xmlns:a16="http://schemas.microsoft.com/office/drawing/2014/main" id="{02907263-501C-4529-8D10-923D7DC8D3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2" y="4170"/>
                <a:ext cx="408" cy="1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54000" tIns="46800" rIns="54000" bIns="4680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000" i="1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t = M+1</a:t>
                </a:r>
              </a:p>
            </p:txBody>
          </p:sp>
          <p:sp>
            <p:nvSpPr>
              <p:cNvPr id="26" name="Text Box 215">
                <a:extLst>
                  <a:ext uri="{FF2B5EF4-FFF2-40B4-BE49-F238E27FC236}">
                    <a16:creationId xmlns:a16="http://schemas.microsoft.com/office/drawing/2014/main" id="{E4C34791-A719-410F-B865-0A9A6FAFBF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8" y="4170"/>
                <a:ext cx="426" cy="1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54000" tIns="46800" rIns="54000" bIns="4680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000" i="1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t= M+12</a:t>
                </a:r>
              </a:p>
            </p:txBody>
          </p:sp>
          <p:sp>
            <p:nvSpPr>
              <p:cNvPr id="27" name="Text Box 216">
                <a:extLst>
                  <a:ext uri="{FF2B5EF4-FFF2-40B4-BE49-F238E27FC236}">
                    <a16:creationId xmlns:a16="http://schemas.microsoft.com/office/drawing/2014/main" id="{91FAC5BB-3BFF-40D1-ADD6-D13949BDBD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7" y="4170"/>
                <a:ext cx="270" cy="1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54000" tIns="46800" rIns="54000" bIns="4680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000" i="1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t = 1</a:t>
                </a:r>
              </a:p>
            </p:txBody>
          </p:sp>
          <p:sp>
            <p:nvSpPr>
              <p:cNvPr id="28" name="Text Box 217">
                <a:extLst>
                  <a:ext uri="{FF2B5EF4-FFF2-40B4-BE49-F238E27FC236}">
                    <a16:creationId xmlns:a16="http://schemas.microsoft.com/office/drawing/2014/main" id="{989B1C17-7973-4D29-B5C0-D4BB5101B4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" y="4340"/>
                <a:ext cx="468" cy="3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54000" tIns="46800" rIns="54000" bIns="4680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Initializing</a:t>
                </a:r>
                <a:b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</a:b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Period</a:t>
                </a:r>
              </a:p>
            </p:txBody>
          </p:sp>
          <p:sp>
            <p:nvSpPr>
              <p:cNvPr id="29" name="Freeform 218">
                <a:extLst>
                  <a:ext uri="{FF2B5EF4-FFF2-40B4-BE49-F238E27FC236}">
                    <a16:creationId xmlns:a16="http://schemas.microsoft.com/office/drawing/2014/main" id="{398B2043-A521-4667-9B4A-BD88A9D33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" y="4392"/>
                <a:ext cx="59" cy="861"/>
              </a:xfrm>
              <a:custGeom>
                <a:avLst/>
                <a:gdLst>
                  <a:gd name="T0" fmla="*/ 0 w 4"/>
                  <a:gd name="T1" fmla="*/ 0 h 256"/>
                  <a:gd name="T2" fmla="*/ 0 w 4"/>
                  <a:gd name="T3" fmla="*/ 2147483647 h 256"/>
                  <a:gd name="T4" fmla="*/ 2147483647 w 4"/>
                  <a:gd name="T5" fmla="*/ 2147483647 h 256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256"/>
                  <a:gd name="T11" fmla="*/ 4 w 4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256">
                    <a:moveTo>
                      <a:pt x="0" y="0"/>
                    </a:moveTo>
                    <a:lnTo>
                      <a:pt x="0" y="256"/>
                    </a:lnTo>
                    <a:lnTo>
                      <a:pt x="4" y="25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latinLnBrk="0">
                  <a:defRPr/>
                </a:pPr>
                <a:endParaRPr lang="ko-KR" altLang="en-US" sz="2400" kern="0" dirty="0">
                  <a:solidFill>
                    <a:srgbClr val="000000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Line 219">
                <a:extLst>
                  <a:ext uri="{FF2B5EF4-FFF2-40B4-BE49-F238E27FC236}">
                    <a16:creationId xmlns:a16="http://schemas.microsoft.com/office/drawing/2014/main" id="{D0C71784-4254-4E48-8437-CD52E803D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5088"/>
                <a:ext cx="2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Line 220">
                <a:extLst>
                  <a:ext uri="{FF2B5EF4-FFF2-40B4-BE49-F238E27FC236}">
                    <a16:creationId xmlns:a16="http://schemas.microsoft.com/office/drawing/2014/main" id="{F0CDC4F8-8967-403E-81F4-3FA87C060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4946"/>
                <a:ext cx="21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Line 221">
                <a:extLst>
                  <a:ext uri="{FF2B5EF4-FFF2-40B4-BE49-F238E27FC236}">
                    <a16:creationId xmlns:a16="http://schemas.microsoft.com/office/drawing/2014/main" id="{31825D24-B6E1-422E-BA04-D8306DC68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4798"/>
                <a:ext cx="21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" name="Line 222">
                <a:extLst>
                  <a:ext uri="{FF2B5EF4-FFF2-40B4-BE49-F238E27FC236}">
                    <a16:creationId xmlns:a16="http://schemas.microsoft.com/office/drawing/2014/main" id="{26B8A958-4A1D-41C8-AE3F-1C388C9E2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4653"/>
                <a:ext cx="2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4" name="Line 223">
                <a:extLst>
                  <a:ext uri="{FF2B5EF4-FFF2-40B4-BE49-F238E27FC236}">
                    <a16:creationId xmlns:a16="http://schemas.microsoft.com/office/drawing/2014/main" id="{25CF4FF3-A115-4566-B359-21B8D88F9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4507"/>
                <a:ext cx="21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5" name="Line 224">
                <a:extLst>
                  <a:ext uri="{FF2B5EF4-FFF2-40B4-BE49-F238E27FC236}">
                    <a16:creationId xmlns:a16="http://schemas.microsoft.com/office/drawing/2014/main" id="{1916A4B2-85AB-411E-8E68-5E94A1C3D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6" y="5253"/>
                <a:ext cx="29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6" name="Line 225">
                <a:extLst>
                  <a:ext uri="{FF2B5EF4-FFF2-40B4-BE49-F238E27FC236}">
                    <a16:creationId xmlns:a16="http://schemas.microsoft.com/office/drawing/2014/main" id="{1DDB2578-EDD1-4627-A8F5-4A71B9B38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7" y="5220"/>
                <a:ext cx="11" cy="3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grpSp>
            <p:nvGrpSpPr>
              <p:cNvPr id="37" name="Group 226">
                <a:extLst>
                  <a:ext uri="{FF2B5EF4-FFF2-40B4-BE49-F238E27FC236}">
                    <a16:creationId xmlns:a16="http://schemas.microsoft.com/office/drawing/2014/main" id="{CC05A0C3-6322-44EC-8986-B220E55BDF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3" y="4618"/>
                <a:ext cx="2789" cy="623"/>
                <a:chOff x="667" y="4501"/>
                <a:chExt cx="2954" cy="623"/>
              </a:xfrm>
            </p:grpSpPr>
            <p:sp>
              <p:nvSpPr>
                <p:cNvPr id="49" name="Freeform 227">
                  <a:extLst>
                    <a:ext uri="{FF2B5EF4-FFF2-40B4-BE49-F238E27FC236}">
                      <a16:creationId xmlns:a16="http://schemas.microsoft.com/office/drawing/2014/main" id="{736E4CB7-43F3-493F-B59D-7152264112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2" y="4501"/>
                  <a:ext cx="2850" cy="603"/>
                </a:xfrm>
                <a:custGeom>
                  <a:avLst/>
                  <a:gdLst>
                    <a:gd name="T0" fmla="*/ 0 w 529"/>
                    <a:gd name="T1" fmla="*/ 2147483647 h 151"/>
                    <a:gd name="T2" fmla="*/ 2147483647 w 529"/>
                    <a:gd name="T3" fmla="*/ 2147483647 h 151"/>
                    <a:gd name="T4" fmla="*/ 2147483647 w 529"/>
                    <a:gd name="T5" fmla="*/ 2147483647 h 151"/>
                    <a:gd name="T6" fmla="*/ 2147483647 w 529"/>
                    <a:gd name="T7" fmla="*/ 2147483647 h 151"/>
                    <a:gd name="T8" fmla="*/ 2147483647 w 529"/>
                    <a:gd name="T9" fmla="*/ 2147483647 h 151"/>
                    <a:gd name="T10" fmla="*/ 2147483647 w 529"/>
                    <a:gd name="T11" fmla="*/ 2147483647 h 151"/>
                    <a:gd name="T12" fmla="*/ 2147483647 w 529"/>
                    <a:gd name="T13" fmla="*/ 2147483647 h 151"/>
                    <a:gd name="T14" fmla="*/ 2147483647 w 529"/>
                    <a:gd name="T15" fmla="*/ 2147483647 h 151"/>
                    <a:gd name="T16" fmla="*/ 2147483647 w 529"/>
                    <a:gd name="T17" fmla="*/ 2147483647 h 151"/>
                    <a:gd name="T18" fmla="*/ 2147483647 w 529"/>
                    <a:gd name="T19" fmla="*/ 2147483647 h 151"/>
                    <a:gd name="T20" fmla="*/ 2147483647 w 529"/>
                    <a:gd name="T21" fmla="*/ 2147483647 h 151"/>
                    <a:gd name="T22" fmla="*/ 2147483647 w 529"/>
                    <a:gd name="T23" fmla="*/ 2147483647 h 151"/>
                    <a:gd name="T24" fmla="*/ 2147483647 w 529"/>
                    <a:gd name="T25" fmla="*/ 2147483647 h 151"/>
                    <a:gd name="T26" fmla="*/ 2147483647 w 529"/>
                    <a:gd name="T27" fmla="*/ 2147483647 h 151"/>
                    <a:gd name="T28" fmla="*/ 2147483647 w 529"/>
                    <a:gd name="T29" fmla="*/ 2147483647 h 151"/>
                    <a:gd name="T30" fmla="*/ 2147483647 w 529"/>
                    <a:gd name="T31" fmla="*/ 2147483647 h 151"/>
                    <a:gd name="T32" fmla="*/ 2147483647 w 529"/>
                    <a:gd name="T33" fmla="*/ 2147483647 h 151"/>
                    <a:gd name="T34" fmla="*/ 2147483647 w 529"/>
                    <a:gd name="T35" fmla="*/ 2147483647 h 151"/>
                    <a:gd name="T36" fmla="*/ 2147483647 w 529"/>
                    <a:gd name="T37" fmla="*/ 2147483647 h 151"/>
                    <a:gd name="T38" fmla="*/ 2147483647 w 529"/>
                    <a:gd name="T39" fmla="*/ 2147483647 h 151"/>
                    <a:gd name="T40" fmla="*/ 2147483647 w 529"/>
                    <a:gd name="T41" fmla="*/ 0 h 151"/>
                    <a:gd name="T42" fmla="*/ 2147483647 w 529"/>
                    <a:gd name="T43" fmla="*/ 2147483647 h 151"/>
                    <a:gd name="T44" fmla="*/ 2147483647 w 529"/>
                    <a:gd name="T45" fmla="*/ 2147483647 h 151"/>
                    <a:gd name="T46" fmla="*/ 2147483647 w 529"/>
                    <a:gd name="T47" fmla="*/ 2147483647 h 151"/>
                    <a:gd name="T48" fmla="*/ 2147483647 w 529"/>
                    <a:gd name="T49" fmla="*/ 2147483647 h 151"/>
                    <a:gd name="T50" fmla="*/ 2147483647 w 529"/>
                    <a:gd name="T51" fmla="*/ 2147483647 h 151"/>
                    <a:gd name="T52" fmla="*/ 2147483647 w 529"/>
                    <a:gd name="T53" fmla="*/ 2147483647 h 151"/>
                    <a:gd name="T54" fmla="*/ 2147483647 w 529"/>
                    <a:gd name="T55" fmla="*/ 2147483647 h 151"/>
                    <a:gd name="T56" fmla="*/ 2147483647 w 529"/>
                    <a:gd name="T57" fmla="*/ 2147483647 h 151"/>
                    <a:gd name="T58" fmla="*/ 2147483647 w 529"/>
                    <a:gd name="T59" fmla="*/ 2147483647 h 151"/>
                    <a:gd name="T60" fmla="*/ 2147483647 w 529"/>
                    <a:gd name="T61" fmla="*/ 2147483647 h 151"/>
                    <a:gd name="T62" fmla="*/ 2147483647 w 529"/>
                    <a:gd name="T63" fmla="*/ 2147483647 h 151"/>
                    <a:gd name="T64" fmla="*/ 2147483647 w 529"/>
                    <a:gd name="T65" fmla="*/ 2147483647 h 151"/>
                    <a:gd name="T66" fmla="*/ 2147483647 w 529"/>
                    <a:gd name="T67" fmla="*/ 2147483647 h 151"/>
                    <a:gd name="T68" fmla="*/ 2147483647 w 529"/>
                    <a:gd name="T69" fmla="*/ 2147483647 h 151"/>
                    <a:gd name="T70" fmla="*/ 2147483647 w 529"/>
                    <a:gd name="T71" fmla="*/ 2147483647 h 151"/>
                    <a:gd name="T72" fmla="*/ 2147483647 w 529"/>
                    <a:gd name="T73" fmla="*/ 2147483647 h 151"/>
                    <a:gd name="T74" fmla="*/ 2147483647 w 529"/>
                    <a:gd name="T75" fmla="*/ 2147483647 h 151"/>
                    <a:gd name="T76" fmla="*/ 2147483647 w 529"/>
                    <a:gd name="T77" fmla="*/ 2147483647 h 151"/>
                    <a:gd name="T78" fmla="*/ 2147483647 w 529"/>
                    <a:gd name="T79" fmla="*/ 2147483647 h 151"/>
                    <a:gd name="T80" fmla="*/ 2147483647 w 529"/>
                    <a:gd name="T81" fmla="*/ 2147483647 h 151"/>
                    <a:gd name="T82" fmla="*/ 2147483647 w 529"/>
                    <a:gd name="T83" fmla="*/ 2147483647 h 151"/>
                    <a:gd name="T84" fmla="*/ 2147483647 w 529"/>
                    <a:gd name="T85" fmla="*/ 2147483647 h 151"/>
                    <a:gd name="T86" fmla="*/ 2147483647 w 529"/>
                    <a:gd name="T87" fmla="*/ 2147483647 h 151"/>
                    <a:gd name="T88" fmla="*/ 2147483647 w 529"/>
                    <a:gd name="T89" fmla="*/ 2147483647 h 151"/>
                    <a:gd name="T90" fmla="*/ 2147483647 w 529"/>
                    <a:gd name="T91" fmla="*/ 2147483647 h 151"/>
                    <a:gd name="T92" fmla="*/ 2147483647 w 529"/>
                    <a:gd name="T93" fmla="*/ 2147483647 h 151"/>
                    <a:gd name="T94" fmla="*/ 2147483647 w 529"/>
                    <a:gd name="T95" fmla="*/ 2147483647 h 151"/>
                    <a:gd name="T96" fmla="*/ 2147483647 w 529"/>
                    <a:gd name="T97" fmla="*/ 2147483647 h 151"/>
                    <a:gd name="T98" fmla="*/ 2147483647 w 529"/>
                    <a:gd name="T99" fmla="*/ 2147483647 h 151"/>
                    <a:gd name="T100" fmla="*/ 2147483647 w 529"/>
                    <a:gd name="T101" fmla="*/ 2147483647 h 151"/>
                    <a:gd name="T102" fmla="*/ 2147483647 w 529"/>
                    <a:gd name="T103" fmla="*/ 2147483647 h 151"/>
                    <a:gd name="T104" fmla="*/ 2147483647 w 529"/>
                    <a:gd name="T105" fmla="*/ 2147483647 h 151"/>
                    <a:gd name="T106" fmla="*/ 2147483647 w 529"/>
                    <a:gd name="T107" fmla="*/ 2147483647 h 151"/>
                    <a:gd name="T108" fmla="*/ 2147483647 w 529"/>
                    <a:gd name="T109" fmla="*/ 2147483647 h 151"/>
                    <a:gd name="T110" fmla="*/ 2147483647 w 529"/>
                    <a:gd name="T111" fmla="*/ 2147483647 h 151"/>
                    <a:gd name="T112" fmla="*/ 2147483647 w 529"/>
                    <a:gd name="T113" fmla="*/ 2147483647 h 151"/>
                    <a:gd name="T114" fmla="*/ 2147483647 w 529"/>
                    <a:gd name="T115" fmla="*/ 2147483647 h 151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529"/>
                    <a:gd name="T175" fmla="*/ 0 h 151"/>
                    <a:gd name="T176" fmla="*/ 529 w 529"/>
                    <a:gd name="T177" fmla="*/ 151 h 151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529" h="151">
                      <a:moveTo>
                        <a:pt x="0" y="151"/>
                      </a:moveTo>
                      <a:lnTo>
                        <a:pt x="9" y="131"/>
                      </a:lnTo>
                      <a:lnTo>
                        <a:pt x="18" y="87"/>
                      </a:lnTo>
                      <a:lnTo>
                        <a:pt x="28" y="111"/>
                      </a:lnTo>
                      <a:lnTo>
                        <a:pt x="37" y="119"/>
                      </a:lnTo>
                      <a:lnTo>
                        <a:pt x="46" y="109"/>
                      </a:lnTo>
                      <a:lnTo>
                        <a:pt x="56" y="134"/>
                      </a:lnTo>
                      <a:lnTo>
                        <a:pt x="65" y="115"/>
                      </a:lnTo>
                      <a:lnTo>
                        <a:pt x="74" y="87"/>
                      </a:lnTo>
                      <a:lnTo>
                        <a:pt x="83" y="66"/>
                      </a:lnTo>
                      <a:lnTo>
                        <a:pt x="93" y="69"/>
                      </a:lnTo>
                      <a:lnTo>
                        <a:pt x="102" y="41"/>
                      </a:lnTo>
                      <a:lnTo>
                        <a:pt x="111" y="68"/>
                      </a:lnTo>
                      <a:lnTo>
                        <a:pt x="121" y="64"/>
                      </a:lnTo>
                      <a:lnTo>
                        <a:pt x="130" y="64"/>
                      </a:lnTo>
                      <a:lnTo>
                        <a:pt x="139" y="35"/>
                      </a:lnTo>
                      <a:lnTo>
                        <a:pt x="148" y="52"/>
                      </a:lnTo>
                      <a:lnTo>
                        <a:pt x="158" y="94"/>
                      </a:lnTo>
                      <a:lnTo>
                        <a:pt x="167" y="39"/>
                      </a:lnTo>
                      <a:lnTo>
                        <a:pt x="176" y="61"/>
                      </a:lnTo>
                      <a:lnTo>
                        <a:pt x="186" y="0"/>
                      </a:lnTo>
                      <a:lnTo>
                        <a:pt x="195" y="37"/>
                      </a:lnTo>
                      <a:lnTo>
                        <a:pt x="204" y="49"/>
                      </a:lnTo>
                      <a:lnTo>
                        <a:pt x="214" y="46"/>
                      </a:lnTo>
                      <a:lnTo>
                        <a:pt x="223" y="56"/>
                      </a:lnTo>
                      <a:lnTo>
                        <a:pt x="232" y="47"/>
                      </a:lnTo>
                      <a:lnTo>
                        <a:pt x="241" y="59"/>
                      </a:lnTo>
                      <a:lnTo>
                        <a:pt x="251" y="33"/>
                      </a:lnTo>
                      <a:lnTo>
                        <a:pt x="260" y="59"/>
                      </a:lnTo>
                      <a:lnTo>
                        <a:pt x="269" y="19"/>
                      </a:lnTo>
                      <a:lnTo>
                        <a:pt x="279" y="37"/>
                      </a:lnTo>
                      <a:lnTo>
                        <a:pt x="288" y="33"/>
                      </a:lnTo>
                      <a:lnTo>
                        <a:pt x="297" y="58"/>
                      </a:lnTo>
                      <a:lnTo>
                        <a:pt x="306" y="55"/>
                      </a:lnTo>
                      <a:lnTo>
                        <a:pt x="316" y="59"/>
                      </a:lnTo>
                      <a:lnTo>
                        <a:pt x="325" y="73"/>
                      </a:lnTo>
                      <a:lnTo>
                        <a:pt x="334" y="100"/>
                      </a:lnTo>
                      <a:lnTo>
                        <a:pt x="344" y="109"/>
                      </a:lnTo>
                      <a:lnTo>
                        <a:pt x="353" y="83"/>
                      </a:lnTo>
                      <a:lnTo>
                        <a:pt x="362" y="79"/>
                      </a:lnTo>
                      <a:lnTo>
                        <a:pt x="372" y="81"/>
                      </a:lnTo>
                      <a:lnTo>
                        <a:pt x="381" y="102"/>
                      </a:lnTo>
                      <a:lnTo>
                        <a:pt x="390" y="99"/>
                      </a:lnTo>
                      <a:lnTo>
                        <a:pt x="399" y="50"/>
                      </a:lnTo>
                      <a:lnTo>
                        <a:pt x="409" y="37"/>
                      </a:lnTo>
                      <a:lnTo>
                        <a:pt x="418" y="36"/>
                      </a:lnTo>
                      <a:lnTo>
                        <a:pt x="427" y="42"/>
                      </a:lnTo>
                      <a:lnTo>
                        <a:pt x="437" y="81"/>
                      </a:lnTo>
                      <a:lnTo>
                        <a:pt x="446" y="76"/>
                      </a:lnTo>
                      <a:lnTo>
                        <a:pt x="455" y="84"/>
                      </a:lnTo>
                      <a:lnTo>
                        <a:pt x="464" y="72"/>
                      </a:lnTo>
                      <a:lnTo>
                        <a:pt x="474" y="72"/>
                      </a:lnTo>
                      <a:lnTo>
                        <a:pt x="483" y="70"/>
                      </a:lnTo>
                      <a:lnTo>
                        <a:pt x="492" y="84"/>
                      </a:lnTo>
                      <a:lnTo>
                        <a:pt x="502" y="101"/>
                      </a:lnTo>
                      <a:lnTo>
                        <a:pt x="511" y="79"/>
                      </a:lnTo>
                      <a:lnTo>
                        <a:pt x="520" y="69"/>
                      </a:lnTo>
                      <a:lnTo>
                        <a:pt x="529" y="33"/>
                      </a:lnTo>
                    </a:path>
                  </a:pathLst>
                </a:custGeom>
                <a:noFill/>
                <a:ln w="17526">
                  <a:solidFill>
                    <a:srgbClr val="79A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latinLnBrk="0">
                    <a:defRPr/>
                  </a:pPr>
                  <a:endParaRPr lang="ko-KR" altLang="en-US" sz="24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50" name="Freeform 228">
                  <a:extLst>
                    <a:ext uri="{FF2B5EF4-FFF2-40B4-BE49-F238E27FC236}">
                      <a16:creationId xmlns:a16="http://schemas.microsoft.com/office/drawing/2014/main" id="{6FF04627-384C-411C-A3D5-89CCE42B63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" y="4637"/>
                  <a:ext cx="2953" cy="488"/>
                </a:xfrm>
                <a:custGeom>
                  <a:avLst/>
                  <a:gdLst>
                    <a:gd name="T0" fmla="*/ 0 w 548"/>
                    <a:gd name="T1" fmla="*/ 2147483647 h 122"/>
                    <a:gd name="T2" fmla="*/ 2147483647 w 548"/>
                    <a:gd name="T3" fmla="*/ 2147483647 h 122"/>
                    <a:gd name="T4" fmla="*/ 2147483647 w 548"/>
                    <a:gd name="T5" fmla="*/ 2147483647 h 122"/>
                    <a:gd name="T6" fmla="*/ 2147483647 w 548"/>
                    <a:gd name="T7" fmla="*/ 2147483647 h 122"/>
                    <a:gd name="T8" fmla="*/ 2147483647 w 548"/>
                    <a:gd name="T9" fmla="*/ 2147483647 h 122"/>
                    <a:gd name="T10" fmla="*/ 2147483647 w 548"/>
                    <a:gd name="T11" fmla="*/ 2147483647 h 122"/>
                    <a:gd name="T12" fmla="*/ 2147483647 w 548"/>
                    <a:gd name="T13" fmla="*/ 2147483647 h 122"/>
                    <a:gd name="T14" fmla="*/ 2147483647 w 548"/>
                    <a:gd name="T15" fmla="*/ 2147483647 h 122"/>
                    <a:gd name="T16" fmla="*/ 2147483647 w 548"/>
                    <a:gd name="T17" fmla="*/ 2147483647 h 122"/>
                    <a:gd name="T18" fmla="*/ 2147483647 w 548"/>
                    <a:gd name="T19" fmla="*/ 2147483647 h 122"/>
                    <a:gd name="T20" fmla="*/ 2147483647 w 548"/>
                    <a:gd name="T21" fmla="*/ 2147483647 h 122"/>
                    <a:gd name="T22" fmla="*/ 2147483647 w 548"/>
                    <a:gd name="T23" fmla="*/ 2147483647 h 122"/>
                    <a:gd name="T24" fmla="*/ 2147483647 w 548"/>
                    <a:gd name="T25" fmla="*/ 2147483647 h 122"/>
                    <a:gd name="T26" fmla="*/ 2147483647 w 548"/>
                    <a:gd name="T27" fmla="*/ 2147483647 h 122"/>
                    <a:gd name="T28" fmla="*/ 2147483647 w 548"/>
                    <a:gd name="T29" fmla="*/ 2147483647 h 122"/>
                    <a:gd name="T30" fmla="*/ 2147483647 w 548"/>
                    <a:gd name="T31" fmla="*/ 2147483647 h 122"/>
                    <a:gd name="T32" fmla="*/ 2147483647 w 548"/>
                    <a:gd name="T33" fmla="*/ 2147483647 h 122"/>
                    <a:gd name="T34" fmla="*/ 2147483647 w 548"/>
                    <a:gd name="T35" fmla="*/ 2147483647 h 122"/>
                    <a:gd name="T36" fmla="*/ 2147483647 w 548"/>
                    <a:gd name="T37" fmla="*/ 2147483647 h 122"/>
                    <a:gd name="T38" fmla="*/ 2147483647 w 548"/>
                    <a:gd name="T39" fmla="*/ 2147483647 h 122"/>
                    <a:gd name="T40" fmla="*/ 2147483647 w 548"/>
                    <a:gd name="T41" fmla="*/ 2147483647 h 122"/>
                    <a:gd name="T42" fmla="*/ 2147483647 w 548"/>
                    <a:gd name="T43" fmla="*/ 2147483647 h 122"/>
                    <a:gd name="T44" fmla="*/ 2147483647 w 548"/>
                    <a:gd name="T45" fmla="*/ 0 h 122"/>
                    <a:gd name="T46" fmla="*/ 2147483647 w 548"/>
                    <a:gd name="T47" fmla="*/ 2147483647 h 122"/>
                    <a:gd name="T48" fmla="*/ 2147483647 w 548"/>
                    <a:gd name="T49" fmla="*/ 2147483647 h 122"/>
                    <a:gd name="T50" fmla="*/ 2147483647 w 548"/>
                    <a:gd name="T51" fmla="*/ 2147483647 h 122"/>
                    <a:gd name="T52" fmla="*/ 2147483647 w 548"/>
                    <a:gd name="T53" fmla="*/ 2147483647 h 122"/>
                    <a:gd name="T54" fmla="*/ 2147483647 w 548"/>
                    <a:gd name="T55" fmla="*/ 2147483647 h 122"/>
                    <a:gd name="T56" fmla="*/ 2147483647 w 548"/>
                    <a:gd name="T57" fmla="*/ 2147483647 h 122"/>
                    <a:gd name="T58" fmla="*/ 2147483647 w 548"/>
                    <a:gd name="T59" fmla="*/ 2147483647 h 122"/>
                    <a:gd name="T60" fmla="*/ 2147483647 w 548"/>
                    <a:gd name="T61" fmla="*/ 2147483647 h 122"/>
                    <a:gd name="T62" fmla="*/ 2147483647 w 548"/>
                    <a:gd name="T63" fmla="*/ 0 h 122"/>
                    <a:gd name="T64" fmla="*/ 2147483647 w 548"/>
                    <a:gd name="T65" fmla="*/ 2147483647 h 122"/>
                    <a:gd name="T66" fmla="*/ 2147483647 w 548"/>
                    <a:gd name="T67" fmla="*/ 2147483647 h 122"/>
                    <a:gd name="T68" fmla="*/ 2147483647 w 548"/>
                    <a:gd name="T69" fmla="*/ 2147483647 h 122"/>
                    <a:gd name="T70" fmla="*/ 2147483647 w 548"/>
                    <a:gd name="T71" fmla="*/ 2147483647 h 122"/>
                    <a:gd name="T72" fmla="*/ 2147483647 w 548"/>
                    <a:gd name="T73" fmla="*/ 2147483647 h 122"/>
                    <a:gd name="T74" fmla="*/ 2147483647 w 548"/>
                    <a:gd name="T75" fmla="*/ 2147483647 h 122"/>
                    <a:gd name="T76" fmla="*/ 2147483647 w 548"/>
                    <a:gd name="T77" fmla="*/ 2147483647 h 122"/>
                    <a:gd name="T78" fmla="*/ 2147483647 w 548"/>
                    <a:gd name="T79" fmla="*/ 2147483647 h 122"/>
                    <a:gd name="T80" fmla="*/ 2147483647 w 548"/>
                    <a:gd name="T81" fmla="*/ 2147483647 h 122"/>
                    <a:gd name="T82" fmla="*/ 2147483647 w 548"/>
                    <a:gd name="T83" fmla="*/ 2147483647 h 122"/>
                    <a:gd name="T84" fmla="*/ 2147483647 w 548"/>
                    <a:gd name="T85" fmla="*/ 2147483647 h 122"/>
                    <a:gd name="T86" fmla="*/ 2147483647 w 548"/>
                    <a:gd name="T87" fmla="*/ 2147483647 h 122"/>
                    <a:gd name="T88" fmla="*/ 2147483647 w 548"/>
                    <a:gd name="T89" fmla="*/ 2147483647 h 122"/>
                    <a:gd name="T90" fmla="*/ 2147483647 w 548"/>
                    <a:gd name="T91" fmla="*/ 2147483647 h 122"/>
                    <a:gd name="T92" fmla="*/ 2147483647 w 548"/>
                    <a:gd name="T93" fmla="*/ 2147483647 h 122"/>
                    <a:gd name="T94" fmla="*/ 2147483647 w 548"/>
                    <a:gd name="T95" fmla="*/ 2147483647 h 122"/>
                    <a:gd name="T96" fmla="*/ 2147483647 w 548"/>
                    <a:gd name="T97" fmla="*/ 2147483647 h 122"/>
                    <a:gd name="T98" fmla="*/ 2147483647 w 548"/>
                    <a:gd name="T99" fmla="*/ 2147483647 h 122"/>
                    <a:gd name="T100" fmla="*/ 2147483647 w 548"/>
                    <a:gd name="T101" fmla="*/ 2147483647 h 122"/>
                    <a:gd name="T102" fmla="*/ 2147483647 w 548"/>
                    <a:gd name="T103" fmla="*/ 2147483647 h 122"/>
                    <a:gd name="T104" fmla="*/ 2147483647 w 548"/>
                    <a:gd name="T105" fmla="*/ 2147483647 h 122"/>
                    <a:gd name="T106" fmla="*/ 2147483647 w 548"/>
                    <a:gd name="T107" fmla="*/ 2147483647 h 122"/>
                    <a:gd name="T108" fmla="*/ 2147483647 w 548"/>
                    <a:gd name="T109" fmla="*/ 2147483647 h 122"/>
                    <a:gd name="T110" fmla="*/ 2147483647 w 548"/>
                    <a:gd name="T111" fmla="*/ 2147483647 h 122"/>
                    <a:gd name="T112" fmla="*/ 2147483647 w 548"/>
                    <a:gd name="T113" fmla="*/ 2147483647 h 122"/>
                    <a:gd name="T114" fmla="*/ 2147483647 w 548"/>
                    <a:gd name="T115" fmla="*/ 2147483647 h 122"/>
                    <a:gd name="T116" fmla="*/ 2147483647 w 548"/>
                    <a:gd name="T117" fmla="*/ 2147483647 h 122"/>
                    <a:gd name="T118" fmla="*/ 2147483647 w 548"/>
                    <a:gd name="T119" fmla="*/ 2147483647 h 12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48"/>
                    <a:gd name="T181" fmla="*/ 0 h 122"/>
                    <a:gd name="T182" fmla="*/ 548 w 548"/>
                    <a:gd name="T183" fmla="*/ 122 h 12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48" h="122">
                      <a:moveTo>
                        <a:pt x="0" y="122"/>
                      </a:moveTo>
                      <a:lnTo>
                        <a:pt x="9" y="112"/>
                      </a:lnTo>
                      <a:lnTo>
                        <a:pt x="19" y="94"/>
                      </a:lnTo>
                      <a:lnTo>
                        <a:pt x="28" y="80"/>
                      </a:lnTo>
                      <a:lnTo>
                        <a:pt x="37" y="77"/>
                      </a:lnTo>
                      <a:lnTo>
                        <a:pt x="47" y="84"/>
                      </a:lnTo>
                      <a:lnTo>
                        <a:pt x="56" y="92"/>
                      </a:lnTo>
                      <a:lnTo>
                        <a:pt x="65" y="90"/>
                      </a:lnTo>
                      <a:lnTo>
                        <a:pt x="74" y="83"/>
                      </a:lnTo>
                      <a:lnTo>
                        <a:pt x="84" y="60"/>
                      </a:lnTo>
                      <a:lnTo>
                        <a:pt x="93" y="45"/>
                      </a:lnTo>
                      <a:lnTo>
                        <a:pt x="102" y="30"/>
                      </a:lnTo>
                      <a:lnTo>
                        <a:pt x="112" y="30"/>
                      </a:lnTo>
                      <a:lnTo>
                        <a:pt x="121" y="29"/>
                      </a:lnTo>
                      <a:lnTo>
                        <a:pt x="130" y="36"/>
                      </a:lnTo>
                      <a:lnTo>
                        <a:pt x="139" y="26"/>
                      </a:lnTo>
                      <a:lnTo>
                        <a:pt x="149" y="22"/>
                      </a:lnTo>
                      <a:lnTo>
                        <a:pt x="158" y="31"/>
                      </a:lnTo>
                      <a:lnTo>
                        <a:pt x="167" y="33"/>
                      </a:lnTo>
                      <a:lnTo>
                        <a:pt x="177" y="36"/>
                      </a:lnTo>
                      <a:lnTo>
                        <a:pt x="186" y="4"/>
                      </a:lnTo>
                      <a:lnTo>
                        <a:pt x="195" y="4"/>
                      </a:lnTo>
                      <a:lnTo>
                        <a:pt x="205" y="0"/>
                      </a:lnTo>
                      <a:lnTo>
                        <a:pt x="214" y="15"/>
                      </a:lnTo>
                      <a:lnTo>
                        <a:pt x="223" y="22"/>
                      </a:lnTo>
                      <a:lnTo>
                        <a:pt x="232" y="21"/>
                      </a:lnTo>
                      <a:lnTo>
                        <a:pt x="242" y="25"/>
                      </a:lnTo>
                      <a:lnTo>
                        <a:pt x="251" y="17"/>
                      </a:lnTo>
                      <a:lnTo>
                        <a:pt x="260" y="21"/>
                      </a:lnTo>
                      <a:lnTo>
                        <a:pt x="270" y="8"/>
                      </a:lnTo>
                      <a:lnTo>
                        <a:pt x="279" y="9"/>
                      </a:lnTo>
                      <a:lnTo>
                        <a:pt x="288" y="0"/>
                      </a:lnTo>
                      <a:lnTo>
                        <a:pt x="297" y="13"/>
                      </a:lnTo>
                      <a:lnTo>
                        <a:pt x="307" y="19"/>
                      </a:lnTo>
                      <a:lnTo>
                        <a:pt x="316" y="28"/>
                      </a:lnTo>
                      <a:lnTo>
                        <a:pt x="325" y="33"/>
                      </a:lnTo>
                      <a:lnTo>
                        <a:pt x="335" y="48"/>
                      </a:lnTo>
                      <a:lnTo>
                        <a:pt x="344" y="65"/>
                      </a:lnTo>
                      <a:lnTo>
                        <a:pt x="353" y="68"/>
                      </a:lnTo>
                      <a:lnTo>
                        <a:pt x="363" y="61"/>
                      </a:lnTo>
                      <a:lnTo>
                        <a:pt x="372" y="52"/>
                      </a:lnTo>
                      <a:lnTo>
                        <a:pt x="381" y="58"/>
                      </a:lnTo>
                      <a:lnTo>
                        <a:pt x="390" y="65"/>
                      </a:lnTo>
                      <a:lnTo>
                        <a:pt x="400" y="55"/>
                      </a:lnTo>
                      <a:lnTo>
                        <a:pt x="409" y="33"/>
                      </a:lnTo>
                      <a:lnTo>
                        <a:pt x="418" y="12"/>
                      </a:lnTo>
                      <a:lnTo>
                        <a:pt x="428" y="9"/>
                      </a:lnTo>
                      <a:lnTo>
                        <a:pt x="437" y="24"/>
                      </a:lnTo>
                      <a:lnTo>
                        <a:pt x="446" y="37"/>
                      </a:lnTo>
                      <a:lnTo>
                        <a:pt x="455" y="51"/>
                      </a:lnTo>
                      <a:lnTo>
                        <a:pt x="465" y="48"/>
                      </a:lnTo>
                      <a:lnTo>
                        <a:pt x="474" y="47"/>
                      </a:lnTo>
                      <a:lnTo>
                        <a:pt x="483" y="42"/>
                      </a:lnTo>
                      <a:lnTo>
                        <a:pt x="493" y="46"/>
                      </a:lnTo>
                      <a:lnTo>
                        <a:pt x="502" y="56"/>
                      </a:lnTo>
                      <a:lnTo>
                        <a:pt x="511" y="59"/>
                      </a:lnTo>
                      <a:lnTo>
                        <a:pt x="520" y="54"/>
                      </a:lnTo>
                      <a:lnTo>
                        <a:pt x="530" y="31"/>
                      </a:lnTo>
                      <a:lnTo>
                        <a:pt x="539" y="28"/>
                      </a:lnTo>
                      <a:lnTo>
                        <a:pt x="548" y="32"/>
                      </a:lnTo>
                    </a:path>
                  </a:pathLst>
                </a:custGeom>
                <a:noFill/>
                <a:ln w="17526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latinLnBrk="0">
                    <a:defRPr/>
                  </a:pPr>
                  <a:endParaRPr lang="ko-KR" altLang="en-US" sz="24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8" name="Rectangle 229">
                <a:extLst>
                  <a:ext uri="{FF2B5EF4-FFF2-40B4-BE49-F238E27FC236}">
                    <a16:creationId xmlns:a16="http://schemas.microsoft.com/office/drawing/2014/main" id="{B89477DD-8643-41F9-8842-2706F4488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5229"/>
                <a:ext cx="47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latinLnBrk="0">
                  <a:spcBef>
                    <a:spcPct val="10000"/>
                  </a:spcBef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39" name="Rectangle 230">
                <a:extLst>
                  <a:ext uri="{FF2B5EF4-FFF2-40B4-BE49-F238E27FC236}">
                    <a16:creationId xmlns:a16="http://schemas.microsoft.com/office/drawing/2014/main" id="{08CFC736-4159-41E4-B55C-0116B192F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" y="5066"/>
                <a:ext cx="189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latinLnBrk="0">
                  <a:spcBef>
                    <a:spcPct val="10000"/>
                  </a:spcBef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2000</a:t>
                </a:r>
              </a:p>
            </p:txBody>
          </p:sp>
          <p:sp>
            <p:nvSpPr>
              <p:cNvPr id="40" name="Rectangle 231">
                <a:extLst>
                  <a:ext uri="{FF2B5EF4-FFF2-40B4-BE49-F238E27FC236}">
                    <a16:creationId xmlns:a16="http://schemas.microsoft.com/office/drawing/2014/main" id="{7FC440FE-ECDA-4315-AC23-3A69144D4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" y="4921"/>
                <a:ext cx="189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latinLnBrk="0">
                  <a:spcBef>
                    <a:spcPct val="10000"/>
                  </a:spcBef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4000</a:t>
                </a:r>
              </a:p>
            </p:txBody>
          </p:sp>
          <p:sp>
            <p:nvSpPr>
              <p:cNvPr id="41" name="Rectangle 232">
                <a:extLst>
                  <a:ext uri="{FF2B5EF4-FFF2-40B4-BE49-F238E27FC236}">
                    <a16:creationId xmlns:a16="http://schemas.microsoft.com/office/drawing/2014/main" id="{6DB96D33-BC33-4F91-AE02-9430F51C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" y="4773"/>
                <a:ext cx="189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latinLnBrk="0">
                  <a:spcBef>
                    <a:spcPct val="10000"/>
                  </a:spcBef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6000</a:t>
                </a:r>
              </a:p>
            </p:txBody>
          </p:sp>
          <p:sp>
            <p:nvSpPr>
              <p:cNvPr id="42" name="Rectangle 233">
                <a:extLst>
                  <a:ext uri="{FF2B5EF4-FFF2-40B4-BE49-F238E27FC236}">
                    <a16:creationId xmlns:a16="http://schemas.microsoft.com/office/drawing/2014/main" id="{E40251BB-FF1C-47E0-B933-5A4F26BD5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" y="4629"/>
                <a:ext cx="189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latinLnBrk="0">
                  <a:spcBef>
                    <a:spcPct val="10000"/>
                  </a:spcBef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8000</a:t>
                </a:r>
              </a:p>
            </p:txBody>
          </p:sp>
          <p:sp>
            <p:nvSpPr>
              <p:cNvPr id="43" name="Rectangle 234">
                <a:extLst>
                  <a:ext uri="{FF2B5EF4-FFF2-40B4-BE49-F238E27FC236}">
                    <a16:creationId xmlns:a16="http://schemas.microsoft.com/office/drawing/2014/main" id="{CB45F1A0-8CDE-4A1B-8426-D8283F3A2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4482"/>
                <a:ext cx="236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latinLnBrk="0">
                  <a:spcBef>
                    <a:spcPct val="10000"/>
                  </a:spcBef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10000</a:t>
                </a:r>
              </a:p>
            </p:txBody>
          </p:sp>
          <p:sp>
            <p:nvSpPr>
              <p:cNvPr id="44" name="Rectangle 235">
                <a:extLst>
                  <a:ext uri="{FF2B5EF4-FFF2-40B4-BE49-F238E27FC236}">
                    <a16:creationId xmlns:a16="http://schemas.microsoft.com/office/drawing/2014/main" id="{56AD71F8-4FB0-4D68-8640-A958564A0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" y="4346"/>
                <a:ext cx="236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latinLnBrk="0">
                  <a:spcBef>
                    <a:spcPct val="10000"/>
                  </a:spcBef>
                  <a:defRPr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itchFamily="34" charset="0"/>
                  </a:rPr>
                  <a:t>12000</a:t>
                </a:r>
              </a:p>
            </p:txBody>
          </p:sp>
          <p:sp>
            <p:nvSpPr>
              <p:cNvPr id="45" name="Line 236">
                <a:extLst>
                  <a:ext uri="{FF2B5EF4-FFF2-40B4-BE49-F238E27FC236}">
                    <a16:creationId xmlns:a16="http://schemas.microsoft.com/office/drawing/2014/main" id="{7D5D6EEB-E55D-44C0-B3D8-2C284952FE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2" y="4346"/>
                <a:ext cx="0" cy="905"/>
              </a:xfrm>
              <a:prstGeom prst="line">
                <a:avLst/>
              </a:prstGeom>
              <a:noFill/>
              <a:ln w="22225">
                <a:solidFill>
                  <a:srgbClr val="333333"/>
                </a:solidFill>
                <a:prstDash val="sysDot"/>
                <a:round/>
                <a:headEnd/>
                <a:tailEnd/>
              </a:ln>
            </p:spPr>
            <p:txBody>
              <a:bodyPr lIns="54000" tIns="46800" rIns="54000" bIns="46800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6" name="Line 237">
                <a:extLst>
                  <a:ext uri="{FF2B5EF4-FFF2-40B4-BE49-F238E27FC236}">
                    <a16:creationId xmlns:a16="http://schemas.microsoft.com/office/drawing/2014/main" id="{5D99E7B0-EB7B-4CF3-B6FE-987471614D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34" y="4346"/>
                <a:ext cx="0" cy="905"/>
              </a:xfrm>
              <a:prstGeom prst="line">
                <a:avLst/>
              </a:prstGeom>
              <a:noFill/>
              <a:ln w="22225">
                <a:solidFill>
                  <a:srgbClr val="333333"/>
                </a:solidFill>
                <a:prstDash val="sysDot"/>
                <a:round/>
                <a:headEnd/>
                <a:tailEnd/>
              </a:ln>
            </p:spPr>
            <p:txBody>
              <a:bodyPr lIns="54000" tIns="46800" rIns="54000" bIns="46800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7" name="Line 238">
                <a:extLst>
                  <a:ext uri="{FF2B5EF4-FFF2-40B4-BE49-F238E27FC236}">
                    <a16:creationId xmlns:a16="http://schemas.microsoft.com/office/drawing/2014/main" id="{C376E153-EDAE-43E2-BBF2-30D4440A8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9" y="4346"/>
                <a:ext cx="0" cy="905"/>
              </a:xfrm>
              <a:prstGeom prst="line">
                <a:avLst/>
              </a:prstGeom>
              <a:noFill/>
              <a:ln w="22225">
                <a:solidFill>
                  <a:srgbClr val="333333"/>
                </a:solidFill>
                <a:prstDash val="sysDot"/>
                <a:round/>
                <a:headEnd/>
                <a:tailEnd/>
              </a:ln>
            </p:spPr>
            <p:txBody>
              <a:bodyPr lIns="54000" tIns="46800" rIns="54000" bIns="46800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8" name="Line 239">
                <a:extLst>
                  <a:ext uri="{FF2B5EF4-FFF2-40B4-BE49-F238E27FC236}">
                    <a16:creationId xmlns:a16="http://schemas.microsoft.com/office/drawing/2014/main" id="{F73DADB5-5AAC-4AA5-B4D1-705257635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89" y="4459"/>
                <a:ext cx="120" cy="0"/>
              </a:xfrm>
              <a:prstGeom prst="line">
                <a:avLst/>
              </a:prstGeom>
              <a:noFill/>
              <a:ln w="9525">
                <a:solidFill>
                  <a:srgbClr val="5F5F5F"/>
                </a:solidFill>
                <a:round/>
                <a:headEnd type="triangle" w="med" len="med"/>
                <a:tailEnd/>
              </a:ln>
            </p:spPr>
            <p:txBody>
              <a:bodyPr lIns="54000" tIns="46800" rIns="54000" bIns="46800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ko-KR" altLang="en-US" sz="1000" kern="0" dirty="0">
                  <a:solidFill>
                    <a:srgbClr val="333333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51" name="Text Box 240">
            <a:extLst>
              <a:ext uri="{FF2B5EF4-FFF2-40B4-BE49-F238E27FC236}">
                <a16:creationId xmlns:a16="http://schemas.microsoft.com/office/drawing/2014/main" id="{4DCF1A7A-C1F0-4424-B74F-79DCF7716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398" y="3755111"/>
            <a:ext cx="56007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algn="ctr" latinLnBrk="0">
              <a:spcBef>
                <a:spcPct val="10000"/>
              </a:spcBef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다수의 모델에 대해 정확도 평가를 수행하여 가장 평가지수가 낮은 모델을 사용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FD33B27-7770-4570-86A6-46C476354A2D}"/>
              </a:ext>
            </a:extLst>
          </p:cNvPr>
          <p:cNvGrpSpPr/>
          <p:nvPr/>
        </p:nvGrpSpPr>
        <p:grpSpPr>
          <a:xfrm>
            <a:off x="6890285" y="2037438"/>
            <a:ext cx="2254250" cy="2342578"/>
            <a:chOff x="6800850" y="2257722"/>
            <a:chExt cx="2444750" cy="3387725"/>
          </a:xfrm>
        </p:grpSpPr>
        <p:sp>
          <p:nvSpPr>
            <p:cNvPr id="53" name="AutoShape 126">
              <a:extLst>
                <a:ext uri="{FF2B5EF4-FFF2-40B4-BE49-F238E27FC236}">
                  <a16:creationId xmlns:a16="http://schemas.microsoft.com/office/drawing/2014/main" id="{AC48F8EF-7A46-43AB-A09A-6DF337C35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8250" y="2267247"/>
              <a:ext cx="1225550" cy="3376612"/>
            </a:xfrm>
            <a:prstGeom prst="homePlate">
              <a:avLst>
                <a:gd name="adj" fmla="val 26204"/>
              </a:avLst>
            </a:prstGeom>
            <a:solidFill>
              <a:srgbClr val="EAEAEA"/>
            </a:solidFill>
            <a:ln w="12700" algn="ctr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AutoShape 127" descr="엠보싱 작은상자(Blue_Ver)">
              <a:extLst>
                <a:ext uri="{FF2B5EF4-FFF2-40B4-BE49-F238E27FC236}">
                  <a16:creationId xmlns:a16="http://schemas.microsoft.com/office/drawing/2014/main" id="{233901DD-A596-4160-86BB-6D68F8595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4450" y="3186236"/>
              <a:ext cx="808038" cy="6175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rgbClr val="C0C0C0">
                  <a:alpha val="50000"/>
                </a:srgbClr>
              </a:outerShdw>
            </a:effectLst>
          </p:spPr>
          <p:txBody>
            <a:bodyPr lIns="36000" tIns="36000" rIns="36000" bIns="36000" anchor="ctr"/>
            <a:lstStyle/>
            <a:p>
              <a:pPr algn="ctr" latinLnBrk="0">
                <a:buFont typeface="Monotype Sorts" pitchFamily="2" charset="2"/>
                <a:buNone/>
                <a:defRPr/>
              </a:pP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정확도</a:t>
              </a:r>
              <a:endPara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charset="0"/>
              </a:endParaRPr>
            </a:p>
            <a:p>
              <a:pPr algn="ctr" latinLnBrk="0">
                <a:buFont typeface="Monotype Sorts" pitchFamily="2" charset="2"/>
                <a:buNone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(</a:t>
              </a: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신뢰도</a:t>
              </a:r>
              <a:r>
                <a:rPr lang="en-US" altLang="ko-KR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)</a:t>
              </a:r>
              <a:endPara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55" name="AutoShape 127" descr="엠보싱 작은상자(Blue_Ver)">
              <a:extLst>
                <a:ext uri="{FF2B5EF4-FFF2-40B4-BE49-F238E27FC236}">
                  <a16:creationId xmlns:a16="http://schemas.microsoft.com/office/drawing/2014/main" id="{C0B483D6-1B88-4FF3-9F62-56C8E34EC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4450" y="4005064"/>
              <a:ext cx="808038" cy="61967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rgbClr val="C0C0C0">
                  <a:alpha val="50000"/>
                </a:srgbClr>
              </a:outerShdw>
            </a:effectLst>
          </p:spPr>
          <p:txBody>
            <a:bodyPr lIns="36000" tIns="36000" rIns="36000" bIns="36000" anchor="ctr"/>
            <a:lstStyle/>
            <a:p>
              <a:pPr algn="ctr" latinLnBrk="0">
                <a:buFont typeface="Monotype Sorts" pitchFamily="2" charset="2"/>
                <a:buNone/>
                <a:defRPr/>
              </a:pP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성능</a:t>
              </a:r>
            </a:p>
          </p:txBody>
        </p:sp>
        <p:sp>
          <p:nvSpPr>
            <p:cNvPr id="56" name="AutoShape 127" descr="엠보싱 작은상자(Blue_Ver)">
              <a:extLst>
                <a:ext uri="{FF2B5EF4-FFF2-40B4-BE49-F238E27FC236}">
                  <a16:creationId xmlns:a16="http://schemas.microsoft.com/office/drawing/2014/main" id="{F909DC55-8ACB-4BFE-99B1-6B80D5B66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4450" y="4815183"/>
              <a:ext cx="808038" cy="61753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rgbClr val="C0C0C0">
                  <a:alpha val="50000"/>
                </a:srgbClr>
              </a:outerShdw>
            </a:effectLst>
          </p:spPr>
          <p:txBody>
            <a:bodyPr lIns="36000" tIns="36000" rIns="36000" bIns="36000" anchor="ctr"/>
            <a:lstStyle/>
            <a:p>
              <a:pPr algn="ctr" latinLnBrk="0">
                <a:buFont typeface="Monotype Sorts" pitchFamily="2" charset="2"/>
                <a:buNone/>
                <a:defRPr/>
              </a:pP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현업평가</a:t>
              </a:r>
            </a:p>
          </p:txBody>
        </p:sp>
        <p:sp>
          <p:nvSpPr>
            <p:cNvPr id="57" name="Rectangle 164">
              <a:extLst>
                <a:ext uri="{FF2B5EF4-FFF2-40B4-BE49-F238E27FC236}">
                  <a16:creationId xmlns:a16="http://schemas.microsoft.com/office/drawing/2014/main" id="{3BC8AF73-3375-4D69-A080-EA0CD8D6B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2262484"/>
              <a:ext cx="757238" cy="508000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Tahoma" pitchFamily="34" charset="0"/>
                </a:rPr>
                <a:t>후보</a:t>
              </a:r>
            </a:p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Tahoma" pitchFamily="34" charset="0"/>
                </a:rPr>
                <a:t>리스트</a:t>
              </a:r>
            </a:p>
          </p:txBody>
        </p:sp>
        <p:sp>
          <p:nvSpPr>
            <p:cNvPr id="58" name="Rectangle 160">
              <a:extLst>
                <a:ext uri="{FF2B5EF4-FFF2-40B4-BE49-F238E27FC236}">
                  <a16:creationId xmlns:a16="http://schemas.microsoft.com/office/drawing/2014/main" id="{D9D56FE6-CF1A-4A1D-AC36-DDA9D9D33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2918122"/>
              <a:ext cx="750888" cy="425450"/>
            </a:xfrm>
            <a:prstGeom prst="rect">
              <a:avLst/>
            </a:prstGeom>
            <a:solidFill>
              <a:srgbClr val="FFFFFF"/>
            </a:solidFill>
            <a:ln w="3175" cap="rnd" algn="ctr">
              <a:solidFill>
                <a:srgbClr val="969696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buClr>
                  <a:srgbClr val="000000"/>
                </a:buClr>
                <a:buSzPct val="90000"/>
                <a:buFont typeface="Wingdings" pitchFamily="2" charset="2"/>
                <a:buNone/>
                <a:defRPr/>
              </a:pP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예측모델</a:t>
              </a:r>
              <a:r>
                <a:rPr lang="en-US" altLang="ko-KR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1</a:t>
              </a:r>
            </a:p>
          </p:txBody>
        </p:sp>
        <p:sp>
          <p:nvSpPr>
            <p:cNvPr id="59" name="Rectangle 160">
              <a:extLst>
                <a:ext uri="{FF2B5EF4-FFF2-40B4-BE49-F238E27FC236}">
                  <a16:creationId xmlns:a16="http://schemas.microsoft.com/office/drawing/2014/main" id="{038196EE-D039-4DA4-B660-1620C04E7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3492797"/>
              <a:ext cx="750888" cy="425450"/>
            </a:xfrm>
            <a:prstGeom prst="rect">
              <a:avLst/>
            </a:prstGeom>
            <a:solidFill>
              <a:srgbClr val="FFFFFF"/>
            </a:solidFill>
            <a:ln w="3175" cap="rnd" algn="ctr">
              <a:solidFill>
                <a:srgbClr val="969696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buClr>
                  <a:srgbClr val="000000"/>
                </a:buClr>
                <a:buSzPct val="90000"/>
                <a:buFont typeface="Wingdings" pitchFamily="2" charset="2"/>
                <a:buNone/>
                <a:defRPr/>
              </a:pP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예측모델</a:t>
              </a:r>
              <a:r>
                <a:rPr lang="en-US" altLang="ko-KR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2</a:t>
              </a:r>
            </a:p>
          </p:txBody>
        </p:sp>
        <p:sp>
          <p:nvSpPr>
            <p:cNvPr id="60" name="Rectangle 160">
              <a:extLst>
                <a:ext uri="{FF2B5EF4-FFF2-40B4-BE49-F238E27FC236}">
                  <a16:creationId xmlns:a16="http://schemas.microsoft.com/office/drawing/2014/main" id="{A7A2D34E-44FB-41EF-B267-1DA65B491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4069059"/>
              <a:ext cx="750888" cy="425450"/>
            </a:xfrm>
            <a:prstGeom prst="rect">
              <a:avLst/>
            </a:prstGeom>
            <a:solidFill>
              <a:srgbClr val="FFFFFF"/>
            </a:solidFill>
            <a:ln w="3175" cap="rnd" algn="ctr">
              <a:solidFill>
                <a:srgbClr val="969696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buClr>
                  <a:srgbClr val="000000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…</a:t>
              </a:r>
            </a:p>
          </p:txBody>
        </p:sp>
        <p:sp>
          <p:nvSpPr>
            <p:cNvPr id="61" name="Rectangle 160">
              <a:extLst>
                <a:ext uri="{FF2B5EF4-FFF2-40B4-BE49-F238E27FC236}">
                  <a16:creationId xmlns:a16="http://schemas.microsoft.com/office/drawing/2014/main" id="{CCB5860B-4FE5-4D8B-8BF7-18C6B82C3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4643734"/>
              <a:ext cx="750888" cy="425450"/>
            </a:xfrm>
            <a:prstGeom prst="rect">
              <a:avLst/>
            </a:prstGeom>
            <a:solidFill>
              <a:srgbClr val="FFFFFF"/>
            </a:solidFill>
            <a:ln w="3175" cap="rnd" algn="ctr">
              <a:solidFill>
                <a:srgbClr val="969696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buClr>
                  <a:srgbClr val="000000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…</a:t>
              </a:r>
            </a:p>
          </p:txBody>
        </p:sp>
        <p:sp>
          <p:nvSpPr>
            <p:cNvPr id="62" name="Rectangle 160">
              <a:extLst>
                <a:ext uri="{FF2B5EF4-FFF2-40B4-BE49-F238E27FC236}">
                  <a16:creationId xmlns:a16="http://schemas.microsoft.com/office/drawing/2014/main" id="{2B4314D4-E811-4304-AD09-D0CBD0876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5219997"/>
              <a:ext cx="750888" cy="425450"/>
            </a:xfrm>
            <a:prstGeom prst="rect">
              <a:avLst/>
            </a:prstGeom>
            <a:solidFill>
              <a:srgbClr val="FFFFFF"/>
            </a:solidFill>
            <a:ln w="3175" cap="rnd" algn="ctr">
              <a:solidFill>
                <a:srgbClr val="969696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buClr>
                  <a:srgbClr val="000000"/>
                </a:buClr>
                <a:buSzPct val="90000"/>
                <a:buFont typeface="Wingdings" pitchFamily="2" charset="2"/>
                <a:buNone/>
                <a:defRPr/>
              </a:pP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예측모델</a:t>
              </a:r>
              <a:r>
                <a:rPr lang="en-US" altLang="ko-KR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charset="0"/>
                </a:rPr>
                <a:t>N</a:t>
              </a:r>
            </a:p>
          </p:txBody>
        </p:sp>
        <p:sp>
          <p:nvSpPr>
            <p:cNvPr id="63" name="Text Box 256">
              <a:extLst>
                <a:ext uri="{FF2B5EF4-FFF2-40B4-BE49-F238E27FC236}">
                  <a16:creationId xmlns:a16="http://schemas.microsoft.com/office/drawing/2014/main" id="{DCF46082-F09E-40E3-8D3A-A02E2CCDF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8100" y="2345034"/>
              <a:ext cx="8191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FFFFFF">
                  <a:gamma/>
                  <a:shade val="60000"/>
                  <a:invGamma/>
                </a:srgbClr>
              </a:prstShdw>
            </a:effectLst>
          </p:spPr>
          <p:txBody>
            <a:bodyPr>
              <a:spAutoFit/>
            </a:bodyPr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모델</a:t>
              </a:r>
              <a:br>
                <a:rPr lang="ko-KR" altLang="en-US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</a:br>
              <a:r>
                <a:rPr lang="ko-KR" altLang="en-US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평가 기준</a:t>
              </a:r>
            </a:p>
          </p:txBody>
        </p:sp>
        <p:sp>
          <p:nvSpPr>
            <p:cNvPr id="64" name="Rectangle 164">
              <a:extLst>
                <a:ext uri="{FF2B5EF4-FFF2-40B4-BE49-F238E27FC236}">
                  <a16:creationId xmlns:a16="http://schemas.microsoft.com/office/drawing/2014/main" id="{D2447599-FB60-44B1-9EB5-390D9B4BD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4600" y="2257722"/>
              <a:ext cx="381000" cy="3371850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Tahoma" pitchFamily="34" charset="0"/>
                </a:rPr>
                <a:t>Base</a:t>
              </a:r>
            </a:p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Tahoma" pitchFamily="34" charset="0"/>
                </a:rPr>
                <a:t>-Line</a:t>
              </a:r>
            </a:p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Tahoma" pitchFamily="34" charset="0"/>
                </a:rPr>
                <a:t>예측</a:t>
              </a:r>
              <a:endPara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cs typeface="Tahoma" pitchFamily="34" charset="0"/>
              </a:endParaRPr>
            </a:p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Tahoma" pitchFamily="34" charset="0"/>
                </a:rPr>
                <a:t>모델</a:t>
              </a:r>
              <a:endPara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cs typeface="Tahoma" pitchFamily="34" charset="0"/>
              </a:endParaRPr>
            </a:p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Tahoma" pitchFamily="34" charset="0"/>
                </a:rPr>
                <a:t>선정</a:t>
              </a:r>
              <a:endPara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cs typeface="Tahoma" pitchFamily="34" charset="0"/>
              </a:endParaRPr>
            </a:p>
          </p:txBody>
        </p:sp>
      </p:grpSp>
      <p:sp>
        <p:nvSpPr>
          <p:cNvPr id="65" name="Text Box 177">
            <a:extLst>
              <a:ext uri="{FF2B5EF4-FFF2-40B4-BE49-F238E27FC236}">
                <a16:creationId xmlns:a16="http://schemas.microsoft.com/office/drawing/2014/main" id="{EA268DC5-71E3-4F26-95E2-F7FE8C67C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659" y="5568829"/>
            <a:ext cx="4176117" cy="24620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②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MAPE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평균 절대 백분비 오차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, Mean Absolute Percentage Error)</a:t>
            </a:r>
          </a:p>
        </p:txBody>
      </p:sp>
      <p:sp>
        <p:nvSpPr>
          <p:cNvPr id="66" name="Text Box 187">
            <a:extLst>
              <a:ext uri="{FF2B5EF4-FFF2-40B4-BE49-F238E27FC236}">
                <a16:creationId xmlns:a16="http://schemas.microsoft.com/office/drawing/2014/main" id="{77395D63-665A-4AFF-94A5-D17B99FCC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260" y="5842825"/>
            <a:ext cx="5588263" cy="24620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91427" tIns="45714" rIns="91427" bIns="45714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③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MSE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평균 제곱오차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cs typeface="Arial" pitchFamily="34" charset="0"/>
              </a:rPr>
              <a:t>, Mean Squared Error)</a:t>
            </a:r>
          </a:p>
        </p:txBody>
      </p:sp>
      <p:sp>
        <p:nvSpPr>
          <p:cNvPr id="67" name="Text Box 77">
            <a:extLst>
              <a:ext uri="{FF2B5EF4-FFF2-40B4-BE49-F238E27FC236}">
                <a16:creationId xmlns:a16="http://schemas.microsoft.com/office/drawing/2014/main" id="{2C742B19-78BA-4EDD-886A-BD2183690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335" y="1552530"/>
            <a:ext cx="2269113" cy="246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>
              <a:defRPr/>
            </a:pPr>
            <a:r>
              <a:rPr lang="ko-KR" altLang="en-US" sz="1600" b="1" kern="0" dirty="0">
                <a:latin typeface="맑은 고딕" panose="020B0503020000020004" pitchFamily="50" charset="-127"/>
              </a:rPr>
              <a:t>통계적 정확도 측정 절차</a:t>
            </a:r>
          </a:p>
        </p:txBody>
      </p:sp>
      <p:sp>
        <p:nvSpPr>
          <p:cNvPr id="68" name="Line 78">
            <a:extLst>
              <a:ext uri="{FF2B5EF4-FFF2-40B4-BE49-F238E27FC236}">
                <a16:creationId xmlns:a16="http://schemas.microsoft.com/office/drawing/2014/main" id="{990E3F38-5CC5-43F1-8691-CF564575E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385" y="1824715"/>
            <a:ext cx="5783263" cy="0"/>
          </a:xfrm>
          <a:prstGeom prst="line">
            <a:avLst/>
          </a:prstGeom>
          <a:noFill/>
          <a:ln w="9525">
            <a:solidFill>
              <a:sysClr val="windowText" lastClr="000000">
                <a:lumMod val="50000"/>
                <a:lumOff val="50000"/>
              </a:sys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AutoShape 81">
            <a:extLst>
              <a:ext uri="{FF2B5EF4-FFF2-40B4-BE49-F238E27FC236}">
                <a16:creationId xmlns:a16="http://schemas.microsoft.com/office/drawing/2014/main" id="{FD0B1B6F-6C69-4A28-ADD0-F33DDD44ED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671086" y="2924949"/>
            <a:ext cx="1968500" cy="231775"/>
          </a:xfrm>
          <a:prstGeom prst="triangle">
            <a:avLst>
              <a:gd name="adj" fmla="val 50000"/>
            </a:avLst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en-US" sz="2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 Box 83">
            <a:extLst>
              <a:ext uri="{FF2B5EF4-FFF2-40B4-BE49-F238E27FC236}">
                <a16:creationId xmlns:a16="http://schemas.microsoft.com/office/drawing/2014/main" id="{BB1FA5AC-C70F-409B-B184-453E7E9DF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0517" y="1552530"/>
            <a:ext cx="1375670" cy="246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최종 모델 선택</a:t>
            </a:r>
          </a:p>
        </p:txBody>
      </p:sp>
      <p:sp>
        <p:nvSpPr>
          <p:cNvPr id="71" name="Line 84">
            <a:extLst>
              <a:ext uri="{FF2B5EF4-FFF2-40B4-BE49-F238E27FC236}">
                <a16:creationId xmlns:a16="http://schemas.microsoft.com/office/drawing/2014/main" id="{7E4278D0-3250-4493-B314-D50A489E2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1223" y="1824715"/>
            <a:ext cx="2735262" cy="0"/>
          </a:xfrm>
          <a:prstGeom prst="line">
            <a:avLst/>
          </a:prstGeom>
          <a:noFill/>
          <a:ln w="9525">
            <a:solidFill>
              <a:sysClr val="windowText" lastClr="000000">
                <a:lumMod val="50000"/>
                <a:lumOff val="50000"/>
              </a:sys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 Box 177">
            <a:extLst>
              <a:ext uri="{FF2B5EF4-FFF2-40B4-BE49-F238E27FC236}">
                <a16:creationId xmlns:a16="http://schemas.microsoft.com/office/drawing/2014/main" id="{716B38FE-6B9B-4161-9DE7-20099E98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771" y="4776741"/>
            <a:ext cx="3477208" cy="24620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①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RMSE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평균 제곱근 오차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, Root Mean Squared Error) 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3" name="Text Box 240">
            <a:extLst>
              <a:ext uri="{FF2B5EF4-FFF2-40B4-BE49-F238E27FC236}">
                <a16:creationId xmlns:a16="http://schemas.microsoft.com/office/drawing/2014/main" id="{AD036389-4B85-47B3-AF62-5DB4A5416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29" y="4987878"/>
            <a:ext cx="5935094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latinLnBrk="0">
              <a:spcBef>
                <a:spcPct val="10000"/>
              </a:spcBef>
              <a:defRPr/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신뢰도 평가시 가장 많이 활용되며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평균적으로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예측값과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실적값이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얼마나 차이 나는 지를 의미</a:t>
            </a: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atinLnBrk="0">
              <a:spcBef>
                <a:spcPct val="10000"/>
              </a:spcBef>
              <a:defRPr/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실적값과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예측값의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잔차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오차를 제곱한 평균 근이므로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값이 작을수록 좋으며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b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여러 가지 예측 모델의 정량적 비교 평가가 용이함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4" name="모서리가 둥근 직사각형 140">
            <a:extLst>
              <a:ext uri="{FF2B5EF4-FFF2-40B4-BE49-F238E27FC236}">
                <a16:creationId xmlns:a16="http://schemas.microsoft.com/office/drawing/2014/main" id="{662B0050-00B5-44FB-925E-0633EA75C340}"/>
              </a:ext>
            </a:extLst>
          </p:cNvPr>
          <p:cNvSpPr/>
          <p:nvPr/>
        </p:nvSpPr>
        <p:spPr>
          <a:xfrm>
            <a:off x="811659" y="4813910"/>
            <a:ext cx="3355177" cy="19865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5" name="오른쪽 화살표 141">
            <a:extLst>
              <a:ext uri="{FF2B5EF4-FFF2-40B4-BE49-F238E27FC236}">
                <a16:creationId xmlns:a16="http://schemas.microsoft.com/office/drawing/2014/main" id="{C13BAD5E-7199-4655-8FB3-706C93C6728F}"/>
              </a:ext>
            </a:extLst>
          </p:cNvPr>
          <p:cNvSpPr/>
          <p:nvPr/>
        </p:nvSpPr>
        <p:spPr>
          <a:xfrm>
            <a:off x="4296962" y="4813910"/>
            <a:ext cx="183971" cy="173968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6" name="Text Box 240">
            <a:extLst>
              <a:ext uri="{FF2B5EF4-FFF2-40B4-BE49-F238E27FC236}">
                <a16:creationId xmlns:a16="http://schemas.microsoft.com/office/drawing/2014/main" id="{8D4DAB37-3066-438C-95E4-C74EEC429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933" y="4771774"/>
            <a:ext cx="14396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latinLnBrk="0">
              <a:spcBef>
                <a:spcPct val="10000"/>
              </a:spcBef>
              <a:defRPr/>
            </a:pPr>
            <a:r>
              <a:rPr lang="ko-KR" altLang="en-US" sz="1000" kern="0" dirty="0">
                <a:solidFill>
                  <a:srgbClr val="FF0000"/>
                </a:solidFill>
                <a:latin typeface="맑은 고딕" panose="020B0503020000020004" pitchFamily="50" charset="-127"/>
              </a:rPr>
              <a:t>추천 적용 지표</a:t>
            </a:r>
          </a:p>
        </p:txBody>
      </p:sp>
      <p:sp>
        <p:nvSpPr>
          <p:cNvPr id="77" name="Text Box 240">
            <a:extLst>
              <a:ext uri="{FF2B5EF4-FFF2-40B4-BE49-F238E27FC236}">
                <a16:creationId xmlns:a16="http://schemas.microsoft.com/office/drawing/2014/main" id="{CDA024B9-D7A9-44CA-9487-335A81EB7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675" y="5760932"/>
            <a:ext cx="27147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latinLnBrk="0">
              <a:spcBef>
                <a:spcPct val="10000"/>
              </a:spcBef>
              <a:defRPr/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상기 예시에서는 신뢰도가 가장 높은 </a:t>
            </a:r>
            <a:b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예측모델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을 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Base-Line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모델로 우선 고려</a:t>
            </a:r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F03F1CBC-E86F-40B4-B60D-49BBF243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24" y="4781414"/>
            <a:ext cx="2080214" cy="97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20">
            <a:extLst>
              <a:ext uri="{FF2B5EF4-FFF2-40B4-BE49-F238E27FC236}">
                <a16:creationId xmlns:a16="http://schemas.microsoft.com/office/drawing/2014/main" id="{2B7639E6-6898-40B7-B979-3FD838239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0741" y="4432850"/>
            <a:ext cx="2033587" cy="3492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tIns="46800" anchor="ctr"/>
          <a:lstStyle/>
          <a:p>
            <a:pPr eaLnBrk="0" latinLnBrk="0" hangingPunct="0">
              <a:spcBef>
                <a:spcPct val="20000"/>
              </a:spcBef>
            </a:pPr>
            <a:r>
              <a:rPr lang="ko-KR" altLang="en-US" sz="1200" b="1" u="sng" dirty="0">
                <a:solidFill>
                  <a:srgbClr val="000000"/>
                </a:solidFill>
                <a:latin typeface="맑은 고딕"/>
              </a:rPr>
              <a:t>종합 신뢰도 평가 </a:t>
            </a:r>
            <a:r>
              <a:rPr lang="en-US" altLang="ko-KR" sz="1200" b="1" u="sng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200" b="1" u="sng" dirty="0">
                <a:solidFill>
                  <a:srgbClr val="000000"/>
                </a:solidFill>
                <a:latin typeface="맑은 고딕"/>
              </a:rPr>
              <a:t>예시</a:t>
            </a:r>
            <a:r>
              <a:rPr lang="en-US" altLang="ko-KR" sz="1200" b="1" u="sng" dirty="0">
                <a:solidFill>
                  <a:srgbClr val="000000"/>
                </a:solidFill>
                <a:latin typeface="맑은 고딕"/>
              </a:rPr>
              <a:t>)</a:t>
            </a:r>
            <a:r>
              <a:rPr lang="ko-KR" altLang="en-US" sz="1200" b="1" u="sng" dirty="0">
                <a:solidFill>
                  <a:srgbClr val="000000"/>
                </a:solidFill>
                <a:latin typeface="맑은 고딕"/>
              </a:rPr>
              <a:t> </a:t>
            </a:r>
            <a:endParaRPr lang="ko-KR" altLang="ko-KR" sz="1200" b="1" u="sng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Rectangle 20">
            <a:extLst>
              <a:ext uri="{FF2B5EF4-FFF2-40B4-BE49-F238E27FC236}">
                <a16:creationId xmlns:a16="http://schemas.microsoft.com/office/drawing/2014/main" id="{DC7EF82B-2544-4CE7-94D8-0295EB77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37" y="4432850"/>
            <a:ext cx="2033587" cy="3492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tIns="46800" anchor="ctr"/>
          <a:lstStyle/>
          <a:p>
            <a:pPr eaLnBrk="0" latinLnBrk="0" hangingPunct="0">
              <a:spcBef>
                <a:spcPct val="20000"/>
              </a:spcBef>
            </a:pPr>
            <a:r>
              <a:rPr lang="ko-KR" altLang="en-US" sz="1200" b="1" u="sng" dirty="0">
                <a:solidFill>
                  <a:srgbClr val="000000"/>
                </a:solidFill>
                <a:latin typeface="맑은 고딕"/>
              </a:rPr>
              <a:t>수요예측 모델 평가기준 </a:t>
            </a:r>
            <a:r>
              <a:rPr lang="en-US" altLang="ko-KR" sz="1200" b="1" u="sng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200" b="1" u="sng" dirty="0">
                <a:solidFill>
                  <a:srgbClr val="000000"/>
                </a:solidFill>
                <a:latin typeface="맑은 고딕"/>
              </a:rPr>
              <a:t>신뢰도 측정 지표</a:t>
            </a:r>
            <a:r>
              <a:rPr lang="en-US" altLang="ko-KR" sz="1200" b="1" u="sng" dirty="0">
                <a:solidFill>
                  <a:srgbClr val="000000"/>
                </a:solidFill>
                <a:latin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06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/>
              <a:t>3.4 </a:t>
            </a:r>
            <a:r>
              <a:rPr lang="ko-KR" altLang="en-US" dirty="0"/>
              <a:t>이상탐지 기법 적용 알고리즘 선정 방법</a:t>
            </a:r>
            <a:r>
              <a:rPr lang="en-US" altLang="ko-KR" dirty="0"/>
              <a:t>(1/4)</a:t>
            </a:r>
            <a:endParaRPr lang="ko-KR" alt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ko-KR" altLang="en-US" dirty="0"/>
              <a:t>분류 기반 이상 탐지 기법의 </a:t>
            </a:r>
            <a:r>
              <a:rPr lang="en-US" altLang="ko-KR" dirty="0"/>
              <a:t>SVM</a:t>
            </a:r>
            <a:r>
              <a:rPr lang="ko-KR" altLang="en-US" dirty="0"/>
              <a:t>과 </a:t>
            </a:r>
            <a:r>
              <a:rPr lang="en-US" altLang="ko-KR" dirty="0"/>
              <a:t>Decision rule</a:t>
            </a:r>
            <a:r>
              <a:rPr lang="ko-KR" altLang="en-US" dirty="0"/>
              <a:t> 알고리즘을 적용하여 이상탐지를 수행하고</a:t>
            </a:r>
            <a:r>
              <a:rPr lang="en-US" altLang="ko-KR" dirty="0"/>
              <a:t>, K-Nearest neighborhood </a:t>
            </a:r>
            <a:r>
              <a:rPr lang="ko-KR" altLang="en-US" dirty="0"/>
              <a:t>알고리즘을 활용하여 정확도를 비교할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3. AI</a:t>
            </a:r>
            <a:r>
              <a:rPr lang="ko-KR" altLang="en-US" dirty="0"/>
              <a:t> 분석모델 구축설계도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285A821-3C96-4E44-883C-C2EC2FC7B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4387"/>
              </p:ext>
            </p:extLst>
          </p:nvPr>
        </p:nvGraphicFramePr>
        <p:xfrm>
          <a:off x="488503" y="1484448"/>
          <a:ext cx="8928993" cy="4752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9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61719957"/>
                    </a:ext>
                  </a:extLst>
                </a:gridCol>
              </a:tblGrid>
              <a:tr h="55805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 및 기법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특장점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0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분류 기반 이상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탐지 기법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Neural network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Class(Multi-class, One-class)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구분에 따라 방법이 상이하며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정상 클래스를 학습한 후 테스트 자료를 그 신경망에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입력값으로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넣는 방식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이미 학습된 모형에 대해 예측만 하면 되므로 테스트 과정이 빠름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Multi-class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에서 각 정상 개체 종류에 대한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label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도출이 어려울 수 있음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이상치 점수 도출이 필요할 경우는 일부 알고리즘 사용 불가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51448"/>
                  </a:ext>
                </a:extLst>
              </a:tr>
              <a:tr h="5686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Bayesian network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Multi-class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로 구분할 때 사용되며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정상 클래스와 이상에 대한 사후확률을 추정하여 확률에 따른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지정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716059"/>
                  </a:ext>
                </a:extLst>
              </a:tr>
              <a:tr h="5686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Support vector machine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One-class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이상탐지 기법으로 학습 데이터 영역을 학습하고 영역 밖을 이상치로 판별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102"/>
                  </a:ext>
                </a:extLst>
              </a:tr>
              <a:tr h="5686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Decision rule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Multi-class, One-class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모두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사용가능하며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정상 자료를 판단하는 규칙들을 학습하고 규칙에 해당하지 않으면 이상으로 분류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931343"/>
                  </a:ext>
                </a:extLst>
              </a:tr>
              <a:tr h="78784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Nearest neighbor </a:t>
                      </a: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기반 이상 탐지 기법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K-nearest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neighborhood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K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최근접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이웃과의 거리를 이용하여 이상점수를 도출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이상점수 도출 방법은 한 개체에서 일정 거리 이내에 있는 개체의 수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카운팅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비지도 학습 기반으로 자료에 대한 가정 필요 없음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거리만 잘 정의되어 있으면 자료의 형태에 구애 받지 않음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자료의 차원이 높아질 수록 거리 계산이 어려움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434536"/>
                  </a:ext>
                </a:extLst>
              </a:tr>
              <a:tr h="11325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밀도 기반 기법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각 개체 근방의 밀도를 추정하고 근방의 밀도가 낮은 개체를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이상값으로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판단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LOF(Local outlier factor), COF(connectivity-based outlier factor)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의 개념을 활용하여 이상점수를 측정함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LOF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점수는 가장 가까운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k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개 점들의 국소적 밀도의 평균과 자기 자신의 국소적 밀도의 비율로 정의됨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48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512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/>
              <a:t>3.4 </a:t>
            </a:r>
            <a:r>
              <a:rPr lang="ko-KR" altLang="en-US" dirty="0"/>
              <a:t>이상탐지 기법 적용 알고리즘 선정 방법</a:t>
            </a:r>
            <a:r>
              <a:rPr lang="en-US" altLang="ko-KR" dirty="0"/>
              <a:t>(2/4)</a:t>
            </a:r>
            <a:endParaRPr lang="ko-KR" alt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기반 이상탐지 기법에는 </a:t>
            </a:r>
            <a:r>
              <a:rPr lang="en-US" altLang="ko-KR" dirty="0"/>
              <a:t>K-means, DBSCAN, SOM, </a:t>
            </a:r>
            <a:r>
              <a:rPr lang="en-US" altLang="ko-KR" dirty="0" err="1"/>
              <a:t>FindCBLOF</a:t>
            </a:r>
            <a:r>
              <a:rPr lang="ko-KR" altLang="en-US" dirty="0"/>
              <a:t>가 있으며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Clustering</a:t>
            </a:r>
            <a:r>
              <a:rPr lang="ko-KR" altLang="en-US" dirty="0"/>
              <a:t> 기법을 구현하여 이상치 비교 시 가장 정확도가 높은 알고리즘을 도출할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3. AI</a:t>
            </a:r>
            <a:r>
              <a:rPr lang="ko-KR" altLang="en-US" dirty="0"/>
              <a:t> 분석모델 구축설계도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F1D525E-EA49-42F6-8650-DBA61EAB9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634318"/>
              </p:ext>
            </p:extLst>
          </p:nvPr>
        </p:nvGraphicFramePr>
        <p:xfrm>
          <a:off x="488503" y="1484448"/>
          <a:ext cx="8928993" cy="4764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056">
                  <a:extLst>
                    <a:ext uri="{9D8B030D-6E8A-4147-A177-3AD203B41FA5}">
                      <a16:colId xmlns:a16="http://schemas.microsoft.com/office/drawing/2014/main" val="2684790917"/>
                    </a:ext>
                  </a:extLst>
                </a:gridCol>
                <a:gridCol w="4629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61719957"/>
                    </a:ext>
                  </a:extLst>
                </a:gridCol>
              </a:tblGrid>
              <a:tr h="55805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 및 기법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특장점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0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Clustering</a:t>
                      </a: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기반 이상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탐지 기법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K-means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유클리드 거리에 기반을 둔 클러스터링 기법으로 주어진 데이터를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k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개의 클러스터로 묶는 알고리즘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각 클러스터 중심과 클러스터 구성 객체 간의 거리 차의 분산을 최소화하는 방식으로 거리가 짧으면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정상값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길면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이상값으로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처리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사용하는 군집화 알고리즘에 따라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Performance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가 상이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학습과정에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계산량이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많을 수 있으나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테스트 과정은 충분히 빠름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비지도 방식이며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이상 탐지에 최적화되지 않음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모든 개체에 군집을 지정하기 때문에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이상값이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큰 군집에 포함되는 경우 발생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51448"/>
                  </a:ext>
                </a:extLst>
              </a:tr>
              <a:tr h="5686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DBSCAN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밀도를 기반으로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군집화하는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알고리즘으로 임의의 최소의 객체들의 수가 모여 있지 않은 데이터들을 이상치로 판단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정상값들은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몇 개의 군집으로 모여 있고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이상값은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군집에 속하지 않는 것을 가정하여 적용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716059"/>
                  </a:ext>
                </a:extLst>
              </a:tr>
              <a:tr h="5686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SOM(Self-organizing map)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고차원 개체공간에 있는 개체 벡터를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저차원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그리드 공간에 표현하는 기법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준지도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방식으로 침입 탐지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오작동 탐지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사기 탐지 등에서 많이 활용됨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931343"/>
                  </a:ext>
                </a:extLst>
              </a:tr>
              <a:tr h="96018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 err="1">
                          <a:latin typeface="+mn-ea"/>
                          <a:ea typeface="+mn-ea"/>
                        </a:rPr>
                        <a:t>FindCBLOF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정상값은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크거나 조밀한 군집에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이상값은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작거나 희소한 군집에 속한다는 가정을 기반한 알고리즘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개체가 속한 군집의 크기 및 개체와 그 군집의 중심 사이의 거리를 반영하는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CBLOF(cluster-based local outlier factor)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라는 이상점수 부여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434536"/>
                  </a:ext>
                </a:extLst>
              </a:tr>
              <a:tr h="4800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통계적 기법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모수적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정규</a:t>
                      </a:r>
                      <a:br>
                        <a:rPr lang="en-US" altLang="ko-KR" sz="1200" b="1" dirty="0">
                          <a:latin typeface="+mn-ea"/>
                          <a:ea typeface="+mn-ea"/>
                        </a:rPr>
                      </a:b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모형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정규모형으로 가정하고 최대가능도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추정량을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활용함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각 개체와 추정된 평균 사이의 거리가 이상 점수가 되며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이상 점수의 경계를 통해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결정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(Boxplot rule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분포에 대한 가정이 맞으면 적합한 모형 확보 가능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특정 분포를 따른다는 가정이 거의 성립하지 않음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199146"/>
                  </a:ext>
                </a:extLst>
              </a:tr>
              <a:tr h="480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회귀</a:t>
                      </a:r>
                      <a:br>
                        <a:rPr lang="en-US" altLang="ko-KR" sz="1200" b="1" dirty="0">
                          <a:latin typeface="+mn-ea"/>
                          <a:ea typeface="+mn-ea"/>
                        </a:rPr>
                      </a:b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모형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자료에 회귀모형을 적합한 뒤 그 모형에 대한 테스트 개체의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잔차로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이상점수 도출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신뢰도를 통해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이상값을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정하는 다양한 통계적 검정을 활용하여 도출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29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75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/>
              <a:t>3.4 </a:t>
            </a:r>
            <a:r>
              <a:rPr lang="ko-KR" altLang="en-US" dirty="0"/>
              <a:t>이상탐지 기법 적용 알고리즘 선정 방법</a:t>
            </a:r>
            <a:r>
              <a:rPr lang="en-US" altLang="ko-KR" dirty="0"/>
              <a:t>(3/4)</a:t>
            </a:r>
            <a:endParaRPr lang="ko-KR" alt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ko-KR" altLang="en-US" dirty="0"/>
              <a:t>통계적 기법에서는 </a:t>
            </a:r>
            <a:r>
              <a:rPr lang="ko-KR" altLang="en-US" dirty="0" err="1"/>
              <a:t>비모수적</a:t>
            </a:r>
            <a:r>
              <a:rPr lang="ko-KR" altLang="en-US" dirty="0"/>
              <a:t> 히스토그램 방법을 사용하고</a:t>
            </a:r>
            <a:r>
              <a:rPr lang="en-US" altLang="ko-KR" dirty="0"/>
              <a:t>, PCA </a:t>
            </a:r>
            <a:r>
              <a:rPr lang="ko-KR" altLang="en-US" dirty="0"/>
              <a:t>방법을 활용할 예정이며</a:t>
            </a:r>
            <a:r>
              <a:rPr lang="en-US" altLang="ko-KR" dirty="0"/>
              <a:t>, Shot</a:t>
            </a:r>
            <a:r>
              <a:rPr lang="ko-KR" altLang="en-US" dirty="0"/>
              <a:t>이라는 단위를 적용하기 위해 </a:t>
            </a:r>
            <a:r>
              <a:rPr lang="en-US" altLang="ko-KR" dirty="0"/>
              <a:t>Subsequence </a:t>
            </a:r>
            <a:r>
              <a:rPr lang="ko-KR" altLang="en-US" dirty="0"/>
              <a:t>기법을 적용할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3. AI</a:t>
            </a:r>
            <a:r>
              <a:rPr lang="ko-KR" altLang="en-US" dirty="0"/>
              <a:t> 분석모델 구축설계도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82733F-8654-432E-9FA1-F49A74A3B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08819"/>
              </p:ext>
            </p:extLst>
          </p:nvPr>
        </p:nvGraphicFramePr>
        <p:xfrm>
          <a:off x="488503" y="1484448"/>
          <a:ext cx="8928993" cy="4444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056">
                  <a:extLst>
                    <a:ext uri="{9D8B030D-6E8A-4147-A177-3AD203B41FA5}">
                      <a16:colId xmlns:a16="http://schemas.microsoft.com/office/drawing/2014/main" val="2684790917"/>
                    </a:ext>
                  </a:extLst>
                </a:gridCol>
                <a:gridCol w="4629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61719957"/>
                    </a:ext>
                  </a:extLst>
                </a:gridCol>
              </a:tblGrid>
              <a:tr h="55805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 및 기법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특장점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통계적 기법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비</a:t>
                      </a:r>
                      <a:br>
                        <a:rPr lang="en-US" altLang="ko-KR" sz="1200" b="1" dirty="0">
                          <a:latin typeface="+mn-ea"/>
                          <a:ea typeface="+mn-ea"/>
                        </a:rPr>
                      </a:b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모수적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히스토그램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정상 자료의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profile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을 살피는 가장 간단한 기법이며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테스트 개체가 유의미한 구간에 포함되면 정상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그렇지 않으면 이상으로 처리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히스토그램으로 이상 점수를 도출하며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시스템 호출 침입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네트워크 침입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사기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등 탐지하는데 사용됨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적당한 가설 검정 통계량 기준이 까다로우며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분포가 복잡하면 가설 수립이 어려움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199146"/>
                  </a:ext>
                </a:extLst>
              </a:tr>
              <a:tr h="480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커널</a:t>
                      </a:r>
                      <a:br>
                        <a:rPr lang="en-US" altLang="ko-KR" sz="1200" b="1" dirty="0">
                          <a:latin typeface="+mn-ea"/>
                          <a:ea typeface="+mn-ea"/>
                        </a:rPr>
                      </a:b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모수적 기법과 유사하며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사용하는 밀도함수 추정 기법에 차이가 있음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298887"/>
                  </a:ext>
                </a:extLst>
              </a:tr>
              <a:tr h="4800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정보 이론 기법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 err="1">
                          <a:latin typeface="+mn-ea"/>
                          <a:ea typeface="+mn-ea"/>
                        </a:rPr>
                        <a:t>Komogorov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복잡도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엔트로피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상대 엔트로피와 같은 척도로 구한 자료의 정보량 분석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이상값은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정보량의 불규칙을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유발한다라는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가정을 기반으로 분석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이상값이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많이 있어야 검출 가능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이상 점수 도출이 어려움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609887"/>
                  </a:ext>
                </a:extLst>
              </a:tr>
              <a:tr h="4800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스펙트럴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기법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PCA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자료를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저차원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공간으로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사영시키고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분산이 낮은 주성분들로 구성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정상 개체는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사영값이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낮고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이상값은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높은 값을 보일 것이라는 가정을 기반함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고차원 자료 처리에 적합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비지도 학습 가능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저차원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공간에서 정상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이상값이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제대로 </a:t>
                      </a:r>
                      <a:r>
                        <a:rPr lang="ko-KR" altLang="en-US" sz="1050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분리되어야만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유용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113389"/>
                  </a:ext>
                </a:extLst>
              </a:tr>
              <a:tr h="4800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Subsequence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기법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비정상 데이터가 연속적으로 등장하는 타입을 의미하며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시스템의 변화로 나타나는 비정상 패턴을 찾아내는 것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포인트 이상치가 연속적으로 등장하는 것도 포함됨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포인트 이상탐지 기법을 사용하거나 </a:t>
                      </a:r>
                      <a:r>
                        <a:rPr lang="en-US" altLang="ko-KR" sz="1050" baseline="0" dirty="0" err="1">
                          <a:latin typeface="+mn-ea"/>
                          <a:ea typeface="+mn-ea"/>
                        </a:rPr>
                        <a:t>Subseqence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를 구분 후 비유사도를 통해 이상유무 판단 처리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점 이상 탐지 기법으로 축소시키는 방법과 자료의 구조를 모형화 하는 방법으로 구분됨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축소 기반 기법은 학습 과정의 복잡도는 점 이상 탐지 기법에 의존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테스트 과정의 개체마다 범위를 지정하고 탐지 수행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범위 지정이 어려움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69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26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/>
              <a:t>3.4 </a:t>
            </a:r>
            <a:r>
              <a:rPr lang="ko-KR" altLang="en-US" dirty="0"/>
              <a:t>이상탐지 기법 적용 알고리즘 선정 방법</a:t>
            </a:r>
            <a:r>
              <a:rPr lang="en-US" altLang="ko-KR" dirty="0"/>
              <a:t>(4/4)</a:t>
            </a:r>
            <a:endParaRPr lang="ko-KR" alt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기반 이상 탐지 기법은 </a:t>
            </a:r>
            <a:r>
              <a:rPr lang="en-US" altLang="ko-KR" dirty="0"/>
              <a:t>2</a:t>
            </a:r>
            <a:r>
              <a:rPr lang="ko-KR" altLang="en-US" dirty="0"/>
              <a:t>차년도에 수행될 예정이며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r>
              <a:rPr lang="ko-KR" altLang="en-US" dirty="0"/>
              <a:t> 기반의 </a:t>
            </a:r>
            <a:r>
              <a:rPr lang="en-US" altLang="ko-KR" dirty="0"/>
              <a:t>Clustering </a:t>
            </a:r>
            <a:r>
              <a:rPr lang="ko-KR" altLang="en-US" dirty="0"/>
              <a:t>기법과</a:t>
            </a:r>
            <a:r>
              <a:rPr lang="en-US" altLang="ko-KR" dirty="0"/>
              <a:t> Autoencoding </a:t>
            </a:r>
            <a:r>
              <a:rPr lang="ko-KR" altLang="en-US" dirty="0" err="1"/>
              <a:t>딥러닝</a:t>
            </a:r>
            <a:r>
              <a:rPr lang="ko-KR" altLang="en-US" dirty="0"/>
              <a:t> 기법을 활용하여 이상탐지를 수행할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3. AI</a:t>
            </a:r>
            <a:r>
              <a:rPr lang="ko-KR" altLang="en-US" dirty="0"/>
              <a:t> 분석모델 구축설계도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D244F0D-38B0-4E64-A356-DBFD5ECBB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21343"/>
              </p:ext>
            </p:extLst>
          </p:nvPr>
        </p:nvGraphicFramePr>
        <p:xfrm>
          <a:off x="488503" y="1484448"/>
          <a:ext cx="8928993" cy="2021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9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61719957"/>
                    </a:ext>
                  </a:extLst>
                </a:gridCol>
              </a:tblGrid>
              <a:tr h="55805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 및 기법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특장점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기반 이상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탐지 기법</a:t>
                      </a: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DEC(Deep Embedded Clustering)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저차원으로의 비선형 사상을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DNN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으로 정의하고 군집분석 목적함수에 대한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역전파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알고리즘을 통해 모형을 학습시키는 방법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en-US" altLang="ko-KR" sz="1050" baseline="0" dirty="0" err="1">
                          <a:latin typeface="+mn-ea"/>
                          <a:ea typeface="+mn-ea"/>
                        </a:rPr>
                        <a:t>Parametic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 t-SNE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의 목적함수를 변형시켜 군집분석에 사용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비지도학습의 </a:t>
                      </a:r>
                      <a:r>
                        <a:rPr lang="en-US" altLang="ko-KR" sz="1050" baseline="0" dirty="0">
                          <a:latin typeface="+mn-ea"/>
                          <a:ea typeface="+mn-ea"/>
                        </a:rPr>
                        <a:t>target 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분포를 추정함으로써 지도 학습처럼 처리함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역전파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등으로 인해 많은 연산이 필요함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51448"/>
                  </a:ext>
                </a:extLst>
              </a:tr>
              <a:tr h="5686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DAGMM(Deep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Autoencoding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Gaussian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Mixture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Model)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주어진 입력 자료들에 대해서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이상값들은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낮은 확률 밀도 영역에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위치한다라는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가정을 기반으로 수행됨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  <a:p>
                      <a:pPr marL="174625" indent="-174625" algn="l" latinLnBrk="0">
                        <a:buFontTx/>
                        <a:buChar char="-"/>
                      </a:pP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축소된 차원과 복원 오차에 대한 특성을 유지하여 </a:t>
                      </a:r>
                      <a:r>
                        <a:rPr lang="ko-KR" altLang="en-US" sz="1050" baseline="0" dirty="0" err="1">
                          <a:latin typeface="+mn-ea"/>
                          <a:ea typeface="+mn-ea"/>
                        </a:rPr>
                        <a:t>입력값의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중요 정보를 저차원상에 보존</a:t>
                      </a: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4625" indent="-174625" algn="l" latinLnBrk="0">
                        <a:buFontTx/>
                        <a:buChar char="-"/>
                      </a:pPr>
                      <a:endParaRPr lang="en-US" altLang="ko-KR" sz="105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716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541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/>
              <a:t>3.5 </a:t>
            </a:r>
            <a:r>
              <a:rPr lang="ko-KR" altLang="en-US" dirty="0"/>
              <a:t>모델 최적화 계획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en-US" altLang="ko-KR" spc="-150" dirty="0"/>
              <a:t>Subsequence </a:t>
            </a:r>
            <a:r>
              <a:rPr lang="ko-KR" altLang="en-US" spc="-150" dirty="0"/>
              <a:t>이상탐지를 수행하기 위해서 앞서 </a:t>
            </a:r>
            <a:r>
              <a:rPr lang="en-US" altLang="ko-KR" spc="-150" dirty="0"/>
              <a:t>Point </a:t>
            </a:r>
            <a:r>
              <a:rPr lang="ko-KR" altLang="en-US" spc="-150" dirty="0"/>
              <a:t>이상탐지 알고리즘의 정확도를 현장 공구교체 시점 데이터와 비교하여 </a:t>
            </a:r>
            <a:r>
              <a:rPr lang="ko-KR" altLang="en-US" spc="-150" dirty="0" err="1"/>
              <a:t>하이퍼파라미터를</a:t>
            </a:r>
            <a:r>
              <a:rPr lang="ko-KR" altLang="en-US" spc="-150" dirty="0"/>
              <a:t> 조절할 예정이며</a:t>
            </a:r>
            <a:r>
              <a:rPr lang="en-US" altLang="ko-KR" spc="-150" dirty="0"/>
              <a:t>, </a:t>
            </a:r>
            <a:r>
              <a:rPr lang="ko-KR" altLang="en-US" spc="-150" dirty="0"/>
              <a:t>예측 모델의 시계열 예측 파라미터를 조절할 계획입니다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3. AI</a:t>
            </a:r>
            <a:r>
              <a:rPr lang="ko-KR" altLang="en-US" dirty="0"/>
              <a:t> 분석모델 구축설계도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68479C3A-0B91-48CE-B568-91F8EAD5D2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152800" y="2057820"/>
            <a:ext cx="1440160" cy="565146"/>
          </a:xfrm>
          <a:prstGeom prst="rect">
            <a:avLst/>
          </a:prstGeom>
          <a:solidFill>
            <a:srgbClr val="F2F2F2"/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분류 기반 이상탐지 기법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676F4125-C902-4386-8328-61490FF3BF1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152800" y="2752601"/>
            <a:ext cx="1440160" cy="565146"/>
          </a:xfrm>
          <a:prstGeom prst="rect">
            <a:avLst/>
          </a:prstGeom>
          <a:solidFill>
            <a:srgbClr val="F2F2F2"/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Nearest neighbor </a:t>
            </a: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기반 이상탐지 기법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5C424317-80FF-4B68-8E85-086596DBC11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152800" y="3447382"/>
            <a:ext cx="1440160" cy="565146"/>
          </a:xfrm>
          <a:prstGeom prst="rect">
            <a:avLst/>
          </a:prstGeom>
          <a:solidFill>
            <a:srgbClr val="F2F2F2"/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Clustering </a:t>
            </a: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기반 이상탐지 기법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22A433E4-BFD7-4AA5-A47F-80D94D1C22B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488504" y="2057819"/>
            <a:ext cx="1440160" cy="3995269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Subsequence </a:t>
            </a:r>
            <a:r>
              <a:rPr lang="ko-KR" altLang="en-US" sz="1200" b="1" kern="0" dirty="0">
                <a:solidFill>
                  <a:srgbClr val="000000"/>
                </a:solidFill>
              </a:rPr>
              <a:t>기법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921E3318-5769-4D30-8AA2-9DB24DC283A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152800" y="4142163"/>
            <a:ext cx="1440160" cy="565146"/>
          </a:xfrm>
          <a:prstGeom prst="rect">
            <a:avLst/>
          </a:prstGeom>
          <a:solidFill>
            <a:srgbClr val="F2F2F2"/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200" b="1" kern="0" dirty="0">
                <a:solidFill>
                  <a:srgbClr val="000000"/>
                </a:solidFill>
              </a:rPr>
              <a:t>통계적 기법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A6D1519C-34CF-42A5-BFDE-91F60CAA7F3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152800" y="4836944"/>
            <a:ext cx="1440160" cy="565146"/>
          </a:xfrm>
          <a:prstGeom prst="rect">
            <a:avLst/>
          </a:prstGeom>
          <a:solidFill>
            <a:srgbClr val="F2F2F2"/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200" b="1" kern="0" dirty="0" err="1">
                <a:solidFill>
                  <a:srgbClr val="000000"/>
                </a:solidFill>
              </a:rPr>
              <a:t>스펙트럴</a:t>
            </a:r>
            <a:r>
              <a:rPr lang="ko-KR" altLang="en-US" sz="1200" b="1" kern="0" dirty="0">
                <a:solidFill>
                  <a:srgbClr val="000000"/>
                </a:solidFill>
              </a:rPr>
              <a:t> 기법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ADE5EDDA-8431-4D99-9452-6272A90125E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3152800" y="5487943"/>
            <a:ext cx="1440160" cy="565146"/>
          </a:xfrm>
          <a:prstGeom prst="rect">
            <a:avLst/>
          </a:prstGeom>
          <a:solidFill>
            <a:srgbClr val="F2F2F2"/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200" b="1" kern="0" dirty="0" err="1">
                <a:solidFill>
                  <a:srgbClr val="000000"/>
                </a:solidFill>
              </a:rPr>
              <a:t>딥러닝</a:t>
            </a:r>
            <a:r>
              <a:rPr lang="ko-KR" altLang="en-US" sz="1200" b="1" kern="0" dirty="0">
                <a:solidFill>
                  <a:srgbClr val="000000"/>
                </a:solidFill>
              </a:rPr>
              <a:t> 기반 이상탐지 기법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D25AA5-0587-456B-800C-B3819842EAB5}"/>
              </a:ext>
            </a:extLst>
          </p:cNvPr>
          <p:cNvSpPr/>
          <p:nvPr/>
        </p:nvSpPr>
        <p:spPr>
          <a:xfrm>
            <a:off x="2000672" y="2057820"/>
            <a:ext cx="1080120" cy="334427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차년도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E1DF29-5817-42F8-8075-870D919A3D74}"/>
              </a:ext>
            </a:extLst>
          </p:cNvPr>
          <p:cNvSpPr/>
          <p:nvPr/>
        </p:nvSpPr>
        <p:spPr>
          <a:xfrm>
            <a:off x="2000672" y="5487942"/>
            <a:ext cx="1080120" cy="56514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차년도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E54C43-A488-4070-A4A1-481E1545B1D6}"/>
              </a:ext>
            </a:extLst>
          </p:cNvPr>
          <p:cNvGrpSpPr/>
          <p:nvPr/>
        </p:nvGrpSpPr>
        <p:grpSpPr>
          <a:xfrm>
            <a:off x="475953" y="1551747"/>
            <a:ext cx="4117007" cy="288147"/>
            <a:chOff x="253009" y="1551747"/>
            <a:chExt cx="4431235" cy="288147"/>
          </a:xfrm>
        </p:grpSpPr>
        <p:sp>
          <p:nvSpPr>
            <p:cNvPr id="18" name="Text Box 26">
              <a:extLst>
                <a:ext uri="{FF2B5EF4-FFF2-40B4-BE49-F238E27FC236}">
                  <a16:creationId xmlns:a16="http://schemas.microsoft.com/office/drawing/2014/main" id="{B9CF4CDC-8D03-4F66-88F0-DFFF1D3079FB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362372" y="1551747"/>
              <a:ext cx="2212512" cy="2881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>
              <a:spAutoFit/>
            </a:bodyPr>
            <a:lstStyle/>
            <a:p>
              <a:pPr algn="ctr"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이상탐지 모델 적용 계획</a:t>
              </a:r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C38D6F28-72B5-49EB-935B-C096BDE414A0}"/>
                </a:ext>
              </a:extLst>
            </p:cNvPr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gray">
            <a:xfrm>
              <a:off x="253009" y="1839894"/>
              <a:ext cx="443123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noAutofit/>
            </a:bodyPr>
            <a:lstStyle/>
            <a:p>
              <a:pPr algn="ctr"/>
              <a:endPara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486E51-2B6B-4A70-A6C8-1C5F580FF017}"/>
              </a:ext>
            </a:extLst>
          </p:cNvPr>
          <p:cNvGrpSpPr/>
          <p:nvPr/>
        </p:nvGrpSpPr>
        <p:grpSpPr>
          <a:xfrm>
            <a:off x="5122195" y="1551747"/>
            <a:ext cx="1949820" cy="288147"/>
            <a:chOff x="-531066" y="1551747"/>
            <a:chExt cx="5999410" cy="288147"/>
          </a:xfrm>
        </p:grpSpPr>
        <p:sp>
          <p:nvSpPr>
            <p:cNvPr id="21" name="Text Box 26">
              <a:extLst>
                <a:ext uri="{FF2B5EF4-FFF2-40B4-BE49-F238E27FC236}">
                  <a16:creationId xmlns:a16="http://schemas.microsoft.com/office/drawing/2014/main" id="{47178FBB-4873-4709-BE56-905BFA0E389E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-531066" y="1551747"/>
              <a:ext cx="5999410" cy="2881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>
              <a:spAutoFit/>
            </a:bodyPr>
            <a:lstStyle/>
            <a:p>
              <a:pPr algn="ctr">
                <a:defRPr/>
              </a:pPr>
              <a:r>
                <a:rPr lang="ko-KR" altLang="en-US" sz="1400" b="1" kern="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하이퍼파라미터</a:t>
              </a:r>
              <a:r>
                <a:rPr lang="ko-KR" altLang="en-US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tuning</a:t>
              </a:r>
              <a:endParaRPr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1537FDD4-A771-467F-B673-4B2151235F4B}"/>
                </a:ext>
              </a:extLst>
            </p:cNvPr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gray">
            <a:xfrm>
              <a:off x="-531066" y="1839894"/>
              <a:ext cx="599941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noAutofit/>
            </a:bodyPr>
            <a:lstStyle/>
            <a:p>
              <a:pPr algn="ctr"/>
              <a:endPara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1825976-2D7B-4448-9DF8-1170C8049F4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93914" y="5119517"/>
            <a:ext cx="2292031" cy="1110883"/>
          </a:xfrm>
          <a:prstGeom prst="rect">
            <a:avLst/>
          </a:prstGeom>
        </p:spPr>
      </p:pic>
      <p:sp>
        <p:nvSpPr>
          <p:cNvPr id="24" name="Rectangle 19">
            <a:extLst>
              <a:ext uri="{FF2B5EF4-FFF2-40B4-BE49-F238E27FC236}">
                <a16:creationId xmlns:a16="http://schemas.microsoft.com/office/drawing/2014/main" id="{91BE0E39-F84D-4B1A-A70B-F84F1159C65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5385050" y="2057820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0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Mar</a:t>
            </a:r>
            <a:r>
              <a:rPr lang="en-US" altLang="ko-KR" sz="1000" b="1" kern="0" dirty="0">
                <a:solidFill>
                  <a:srgbClr val="000000"/>
                </a:solidFill>
              </a:rPr>
              <a:t>gin </a:t>
            </a:r>
            <a:r>
              <a:rPr lang="ko-KR" altLang="en-US" sz="1000" b="1" kern="0" dirty="0">
                <a:solidFill>
                  <a:srgbClr val="000000"/>
                </a:solidFill>
              </a:rPr>
              <a:t>영역 </a:t>
            </a:r>
            <a:r>
              <a:rPr lang="en-US" altLang="ko-KR" sz="1000" b="1" kern="0" dirty="0" err="1">
                <a:solidFill>
                  <a:srgbClr val="000000"/>
                </a:solidFill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4E643C58-6402-44A1-8660-EE2DDD0BA908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5385050" y="2421800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0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 </a:t>
            </a:r>
            <a:r>
              <a:rPr kumimoji="0" lang="ko-KR" altLang="en-US" sz="10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값 </a:t>
            </a:r>
            <a:r>
              <a:rPr kumimoji="0" lang="en-US" altLang="ko-KR" sz="10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48003ADA-ADC1-470A-A875-173FAD94D085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5385050" y="2791287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0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사후확률 </a:t>
            </a:r>
            <a:r>
              <a:rPr kumimoji="0" lang="en-US" altLang="ko-KR" sz="10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6D5207CF-DB72-46FA-9E40-49CAA0ADC994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5385050" y="3160774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000" b="1" kern="0" dirty="0">
                <a:solidFill>
                  <a:srgbClr val="000000"/>
                </a:solidFill>
              </a:rPr>
              <a:t>(</a:t>
            </a:r>
            <a:r>
              <a:rPr lang="ko-KR" altLang="en-US" sz="1000" b="1" kern="0" dirty="0">
                <a:solidFill>
                  <a:srgbClr val="000000"/>
                </a:solidFill>
              </a:rPr>
              <a:t>비율</a:t>
            </a:r>
            <a:r>
              <a:rPr lang="en-US" altLang="ko-KR" sz="1000" b="1" kern="0" dirty="0">
                <a:solidFill>
                  <a:srgbClr val="000000"/>
                </a:solidFill>
              </a:rPr>
              <a:t>) </a:t>
            </a:r>
            <a:r>
              <a:rPr lang="ko-KR" altLang="en-US" sz="1000" b="1" kern="0" dirty="0">
                <a:solidFill>
                  <a:srgbClr val="000000"/>
                </a:solidFill>
              </a:rPr>
              <a:t>신뢰도 </a:t>
            </a:r>
            <a:r>
              <a:rPr kumimoji="0" lang="en-US" altLang="ko-KR" sz="10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431D3B56-C0CA-4650-9149-417790AC8D81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5385050" y="3530261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000" b="1" kern="0" dirty="0">
                <a:solidFill>
                  <a:srgbClr val="000000"/>
                </a:solidFill>
              </a:rPr>
              <a:t>capture</a:t>
            </a:r>
            <a:r>
              <a:rPr lang="ko-KR" altLang="en-US" sz="1000" b="1" kern="0" dirty="0">
                <a:solidFill>
                  <a:srgbClr val="000000"/>
                </a:solidFill>
              </a:rPr>
              <a:t> </a:t>
            </a:r>
            <a:r>
              <a:rPr kumimoji="0" lang="en-US" altLang="ko-KR" sz="10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6DAD9A67-B6A3-4299-86BC-28AC5DFA040A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5385050" y="3899748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000" b="1" kern="0" dirty="0">
                <a:solidFill>
                  <a:srgbClr val="000000"/>
                </a:solidFill>
              </a:rPr>
              <a:t>epsilon</a:t>
            </a:r>
            <a:r>
              <a:rPr lang="ko-KR" altLang="en-US" sz="1000" b="1" kern="0" dirty="0">
                <a:solidFill>
                  <a:srgbClr val="000000"/>
                </a:solidFill>
              </a:rPr>
              <a:t> </a:t>
            </a:r>
            <a:r>
              <a:rPr kumimoji="0" lang="en-US" altLang="ko-KR" sz="10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399A5ED5-7238-4153-824B-6C84E1A6F49E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5385050" y="4269235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000" b="1" kern="0" dirty="0" err="1">
                <a:solidFill>
                  <a:srgbClr val="000000"/>
                </a:solidFill>
              </a:rPr>
              <a:t>minpoint</a:t>
            </a:r>
            <a:r>
              <a:rPr lang="ko-KR" altLang="en-US" sz="1000" b="1" kern="0" dirty="0">
                <a:solidFill>
                  <a:srgbClr val="000000"/>
                </a:solidFill>
              </a:rPr>
              <a:t> </a:t>
            </a:r>
            <a:r>
              <a:rPr kumimoji="0" lang="en-US" altLang="ko-KR" sz="10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95E17A12-4FFD-443E-96AE-CFAC0EF459CD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5385050" y="4638722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000" b="1" kern="0" dirty="0">
                <a:solidFill>
                  <a:srgbClr val="000000"/>
                </a:solidFill>
              </a:rPr>
              <a:t>분포 </a:t>
            </a:r>
            <a:r>
              <a:rPr kumimoji="0" lang="en-US" altLang="ko-KR" sz="10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DB3179B1-AC8F-4986-AEC0-C967F92CC48D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5385050" y="5014143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000" b="1" kern="0" dirty="0">
                <a:solidFill>
                  <a:srgbClr val="000000"/>
                </a:solidFill>
              </a:rPr>
              <a:t>P, d, q </a:t>
            </a:r>
            <a:r>
              <a:rPr lang="en-US" altLang="ko-KR" sz="1000" b="1" kern="0" dirty="0" err="1">
                <a:solidFill>
                  <a:srgbClr val="000000"/>
                </a:solidFill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D8B4B8E7-DEE1-4E86-8644-D3DCA7CED132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5385050" y="5389564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000" b="1" kern="0" dirty="0">
                <a:solidFill>
                  <a:srgbClr val="000000"/>
                </a:solidFill>
              </a:rPr>
              <a:t>스케일링</a:t>
            </a:r>
            <a:r>
              <a:rPr lang="en-US" altLang="ko-KR" sz="1000" b="1" kern="0" dirty="0">
                <a:solidFill>
                  <a:srgbClr val="000000"/>
                </a:solidFill>
              </a:rPr>
              <a:t> </a:t>
            </a:r>
            <a:r>
              <a:rPr lang="en-US" altLang="ko-KR" sz="1000" b="1" kern="0" dirty="0" err="1">
                <a:solidFill>
                  <a:srgbClr val="000000"/>
                </a:solidFill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EB4BD1C6-0D96-4C7F-9E33-0B2BE78042C8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5385050" y="5760979"/>
            <a:ext cx="1440160" cy="29211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000" b="1" kern="0" dirty="0" err="1">
                <a:solidFill>
                  <a:srgbClr val="000000"/>
                </a:solidFill>
              </a:rPr>
              <a:t>역전파</a:t>
            </a:r>
            <a:r>
              <a:rPr lang="en-US" altLang="ko-KR" sz="1000" b="1" kern="0" dirty="0">
                <a:solidFill>
                  <a:srgbClr val="000000"/>
                </a:solidFill>
              </a:rPr>
              <a:t> </a:t>
            </a:r>
            <a:r>
              <a:rPr lang="en-US" altLang="ko-KR" sz="1000" b="1" kern="0" dirty="0" err="1">
                <a:solidFill>
                  <a:srgbClr val="000000"/>
                </a:solidFill>
              </a:rPr>
              <a:t>tunning</a:t>
            </a:r>
            <a:endParaRPr kumimoji="0" lang="en-US" altLang="ko-KR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D1DA260-7FB8-495E-B1BE-2EC208A55033}"/>
              </a:ext>
            </a:extLst>
          </p:cNvPr>
          <p:cNvCxnSpPr>
            <a:stCxn id="7" idx="3"/>
            <a:endCxn id="24" idx="1"/>
          </p:cNvCxnSpPr>
          <p:nvPr/>
        </p:nvCxnSpPr>
        <p:spPr>
          <a:xfrm flipV="1">
            <a:off x="4592960" y="2203875"/>
            <a:ext cx="792090" cy="136518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801BFAE-52EA-4BF3-8D79-5D805EF7D691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4592960" y="2567855"/>
            <a:ext cx="792090" cy="467319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E87D7B7-6EE9-407C-9F90-FE8EC0618761}"/>
              </a:ext>
            </a:extLst>
          </p:cNvPr>
          <p:cNvCxnSpPr>
            <a:cxnSpLocks/>
            <a:stCxn id="10" idx="3"/>
            <a:endCxn id="25" idx="1"/>
          </p:cNvCxnSpPr>
          <p:nvPr/>
        </p:nvCxnSpPr>
        <p:spPr>
          <a:xfrm flipV="1">
            <a:off x="4592960" y="2567855"/>
            <a:ext cx="792090" cy="116210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70A16CD-FCF7-4586-8C35-17FE35A42FFD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4592960" y="2937342"/>
            <a:ext cx="792090" cy="1487394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89D9E5A-E305-431A-B330-9D7570667B37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>
            <a:off x="4592960" y="2340393"/>
            <a:ext cx="792090" cy="596949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F6DF12D-B879-4A5F-8C46-375E4EE7766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 flipV="1">
            <a:off x="4592960" y="3306829"/>
            <a:ext cx="792090" cy="1117907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C77097A-CE13-4E86-87BF-32165593ADDC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4592960" y="2340393"/>
            <a:ext cx="792090" cy="1335923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822D591-94DD-43D6-9F00-67869EE40C53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4592960" y="3676316"/>
            <a:ext cx="792090" cy="53639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4E20516-C02A-4569-9FD1-8F02C5C6FAB7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4592960" y="3729955"/>
            <a:ext cx="792090" cy="315848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05EBA70-B3C3-4A9E-BE54-14365CF969E0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>
            <a:off x="4592960" y="3729955"/>
            <a:ext cx="792090" cy="685335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CCE82F6-62C0-4152-B202-034648C98E9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>
            <a:off x="4592960" y="4424736"/>
            <a:ext cx="792090" cy="360041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EB0A9AD-0966-4B30-97BA-1609F3E71884}"/>
              </a:ext>
            </a:extLst>
          </p:cNvPr>
          <p:cNvCxnSpPr>
            <a:cxnSpLocks/>
            <a:stCxn id="12" idx="3"/>
            <a:endCxn id="32" idx="1"/>
          </p:cNvCxnSpPr>
          <p:nvPr/>
        </p:nvCxnSpPr>
        <p:spPr>
          <a:xfrm>
            <a:off x="4592960" y="4424736"/>
            <a:ext cx="792090" cy="735462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2BBE1C3-5529-4A55-83BF-05C7B5BFD3E8}"/>
              </a:ext>
            </a:extLst>
          </p:cNvPr>
          <p:cNvCxnSpPr>
            <a:cxnSpLocks/>
            <a:stCxn id="13" idx="3"/>
            <a:endCxn id="31" idx="1"/>
          </p:cNvCxnSpPr>
          <p:nvPr/>
        </p:nvCxnSpPr>
        <p:spPr>
          <a:xfrm flipV="1">
            <a:off x="4592960" y="4784777"/>
            <a:ext cx="792090" cy="33474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B53D469-3275-4A28-ACBB-4EE057A3A5D6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 flipV="1">
            <a:off x="4592960" y="3306829"/>
            <a:ext cx="792090" cy="1812688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FB5DC176-CF46-4751-9C23-CC5A6779CEB2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4592960" y="2340393"/>
            <a:ext cx="792090" cy="3195226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E5ACFB8-3A85-4950-9BB0-93F1ED5E322B}"/>
              </a:ext>
            </a:extLst>
          </p:cNvPr>
          <p:cNvCxnSpPr>
            <a:cxnSpLocks/>
            <a:stCxn id="8" idx="3"/>
            <a:endCxn id="34" idx="1"/>
          </p:cNvCxnSpPr>
          <p:nvPr/>
        </p:nvCxnSpPr>
        <p:spPr>
          <a:xfrm>
            <a:off x="4592960" y="3035174"/>
            <a:ext cx="792090" cy="2500445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891DBD1-D24A-41D5-9E61-75F05B456760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4592960" y="3729955"/>
            <a:ext cx="792090" cy="1805664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AFA6001-B9B4-48E9-BC93-B07E9D7D7C4C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4592960" y="4424736"/>
            <a:ext cx="792090" cy="1110883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89DBC45-962A-4CA7-8EE4-87BAE396F83B}"/>
              </a:ext>
            </a:extLst>
          </p:cNvPr>
          <p:cNvCxnSpPr>
            <a:cxnSpLocks/>
            <a:stCxn id="13" idx="3"/>
            <a:endCxn id="34" idx="1"/>
          </p:cNvCxnSpPr>
          <p:nvPr/>
        </p:nvCxnSpPr>
        <p:spPr>
          <a:xfrm>
            <a:off x="4592960" y="5119517"/>
            <a:ext cx="792090" cy="416102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FAAE2D5-7029-4D25-A8AF-8031F8182C2B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 flipV="1">
            <a:off x="4592960" y="5535619"/>
            <a:ext cx="792090" cy="234897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FF54B41-551E-4A0D-A9D9-4ABBCC236955}"/>
              </a:ext>
            </a:extLst>
          </p:cNvPr>
          <p:cNvCxnSpPr>
            <a:cxnSpLocks/>
            <a:stCxn id="14" idx="3"/>
            <a:endCxn id="35" idx="1"/>
          </p:cNvCxnSpPr>
          <p:nvPr/>
        </p:nvCxnSpPr>
        <p:spPr>
          <a:xfrm>
            <a:off x="4592960" y="5770516"/>
            <a:ext cx="792090" cy="136518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077ABF7-C98C-4A67-835C-BB203D206B55}"/>
              </a:ext>
            </a:extLst>
          </p:cNvPr>
          <p:cNvGrpSpPr/>
          <p:nvPr/>
        </p:nvGrpSpPr>
        <p:grpSpPr>
          <a:xfrm>
            <a:off x="7764605" y="1551747"/>
            <a:ext cx="1440160" cy="288147"/>
            <a:chOff x="253009" y="1551747"/>
            <a:chExt cx="4431235" cy="288147"/>
          </a:xfrm>
        </p:grpSpPr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C4E65DC9-1113-45FF-9BD4-BBFC602166C6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879559" y="1551747"/>
              <a:ext cx="3178141" cy="2881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>
              <a:spAutoFit/>
            </a:bodyPr>
            <a:lstStyle/>
            <a:p>
              <a:pPr algn="ctr"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정확도 비교</a:t>
              </a:r>
            </a:p>
          </p:txBody>
        </p:sp>
        <p:sp>
          <p:nvSpPr>
            <p:cNvPr id="100" name="Line 18">
              <a:extLst>
                <a:ext uri="{FF2B5EF4-FFF2-40B4-BE49-F238E27FC236}">
                  <a16:creationId xmlns:a16="http://schemas.microsoft.com/office/drawing/2014/main" id="{2735794F-E568-421A-9663-8B58614B8C65}"/>
                </a:ext>
              </a:extLst>
            </p:cNvPr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gray">
            <a:xfrm>
              <a:off x="253009" y="1839894"/>
              <a:ext cx="443123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noAutofit/>
            </a:bodyPr>
            <a:lstStyle/>
            <a:p>
              <a:pPr algn="ctr"/>
              <a:endPara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DD55AA1-FBFB-434F-8299-BBA50063761D}"/>
              </a:ext>
            </a:extLst>
          </p:cNvPr>
          <p:cNvSpPr txBox="1"/>
          <p:nvPr/>
        </p:nvSpPr>
        <p:spPr>
          <a:xfrm>
            <a:off x="7951013" y="4428634"/>
            <a:ext cx="977832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/>
              <a:t>이상탐지 모델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0F3F120-26D1-4681-80C3-23ACA1C7B6B1}"/>
              </a:ext>
            </a:extLst>
          </p:cNvPr>
          <p:cNvSpPr txBox="1"/>
          <p:nvPr/>
        </p:nvSpPr>
        <p:spPr>
          <a:xfrm>
            <a:off x="7961629" y="6262880"/>
            <a:ext cx="977832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/>
              <a:t>공구교체 시점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AC4DD41-C026-4630-BAC2-E65EA91DAE37}"/>
              </a:ext>
            </a:extLst>
          </p:cNvPr>
          <p:cNvCxnSpPr>
            <a:cxnSpLocks/>
            <a:stCxn id="126" idx="2"/>
            <a:endCxn id="23" idx="0"/>
          </p:cNvCxnSpPr>
          <p:nvPr/>
        </p:nvCxnSpPr>
        <p:spPr>
          <a:xfrm>
            <a:off x="8439929" y="4622533"/>
            <a:ext cx="1" cy="496984"/>
          </a:xfrm>
          <a:prstGeom prst="straightConnector1">
            <a:avLst/>
          </a:prstGeom>
          <a:ln w="952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1027224A-DCC8-412D-84BD-D6643112CF5A}"/>
              </a:ext>
            </a:extLst>
          </p:cNvPr>
          <p:cNvSpPr txBox="1"/>
          <p:nvPr/>
        </p:nvSpPr>
        <p:spPr>
          <a:xfrm>
            <a:off x="8496770" y="4675533"/>
            <a:ext cx="1032334" cy="350865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>
                <a:solidFill>
                  <a:srgbClr val="FF0000"/>
                </a:solidFill>
              </a:rPr>
              <a:t>시점 및 일치 </a:t>
            </a:r>
            <a:br>
              <a:rPr lang="en-US" altLang="ko-KR" sz="1200" b="1" dirty="0">
                <a:solidFill>
                  <a:srgbClr val="FF0000"/>
                </a:solidFill>
              </a:rPr>
            </a:br>
            <a:r>
              <a:rPr lang="ko-KR" altLang="en-US" sz="1200" b="1" dirty="0">
                <a:solidFill>
                  <a:srgbClr val="FF0000"/>
                </a:solidFill>
              </a:rPr>
              <a:t>시점 개수 비교</a:t>
            </a: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19B6DD7-6A6A-4ECC-9AF3-DC0BC19925F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6825210" y="2203875"/>
            <a:ext cx="563271" cy="1662989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EE550D1-60A8-47AC-BD27-7FEE4AB8D916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6825210" y="2567855"/>
            <a:ext cx="563271" cy="1299009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98AD91D-72A5-47E6-B742-C8D46E9E6560}"/>
              </a:ext>
            </a:extLst>
          </p:cNvPr>
          <p:cNvCxnSpPr>
            <a:cxnSpLocks/>
            <a:stCxn id="26" idx="3"/>
            <a:endCxn id="15" idx="1"/>
          </p:cNvCxnSpPr>
          <p:nvPr/>
        </p:nvCxnSpPr>
        <p:spPr>
          <a:xfrm>
            <a:off x="6825210" y="2937342"/>
            <a:ext cx="563271" cy="929522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27D6BF91-A8BD-4699-82B7-AE7630AA8718}"/>
              </a:ext>
            </a:extLst>
          </p:cNvPr>
          <p:cNvCxnSpPr>
            <a:cxnSpLocks/>
            <a:stCxn id="27" idx="3"/>
            <a:endCxn id="15" idx="1"/>
          </p:cNvCxnSpPr>
          <p:nvPr/>
        </p:nvCxnSpPr>
        <p:spPr>
          <a:xfrm>
            <a:off x="6825210" y="3306829"/>
            <a:ext cx="563271" cy="560035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8F3EA3F-FC6E-47AA-A818-8254FD266735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>
            <a:off x="6825210" y="3676316"/>
            <a:ext cx="563271" cy="190548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617AF3C1-A47F-48F4-82C5-D98F8E2FE510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 flipV="1">
            <a:off x="6825210" y="3866864"/>
            <a:ext cx="563271" cy="178939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9AF01E0B-3EF3-416C-A481-DE058A3E1E73}"/>
              </a:ext>
            </a:extLst>
          </p:cNvPr>
          <p:cNvCxnSpPr>
            <a:cxnSpLocks/>
            <a:stCxn id="30" idx="3"/>
            <a:endCxn id="15" idx="1"/>
          </p:cNvCxnSpPr>
          <p:nvPr/>
        </p:nvCxnSpPr>
        <p:spPr>
          <a:xfrm flipV="1">
            <a:off x="6825210" y="3866864"/>
            <a:ext cx="563271" cy="548426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8AE2180-727A-4EBA-A871-A34C51BA3C80}"/>
              </a:ext>
            </a:extLst>
          </p:cNvPr>
          <p:cNvCxnSpPr>
            <a:cxnSpLocks/>
            <a:stCxn id="31" idx="3"/>
            <a:endCxn id="15" idx="1"/>
          </p:cNvCxnSpPr>
          <p:nvPr/>
        </p:nvCxnSpPr>
        <p:spPr>
          <a:xfrm flipV="1">
            <a:off x="6825210" y="3866864"/>
            <a:ext cx="563271" cy="917913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17B4A7C2-E346-4986-A947-08DCAB94DBEE}"/>
              </a:ext>
            </a:extLst>
          </p:cNvPr>
          <p:cNvCxnSpPr>
            <a:cxnSpLocks/>
            <a:stCxn id="32" idx="3"/>
            <a:endCxn id="58" idx="1"/>
          </p:cNvCxnSpPr>
          <p:nvPr/>
        </p:nvCxnSpPr>
        <p:spPr>
          <a:xfrm flipV="1">
            <a:off x="6825210" y="2355013"/>
            <a:ext cx="563271" cy="2805185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6553281-B36D-4BCB-B224-E6658829847E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6825210" y="3866864"/>
            <a:ext cx="563271" cy="1668755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B6AF92F2-5D77-4414-81C8-0ACB01BA3F4B}"/>
              </a:ext>
            </a:extLst>
          </p:cNvPr>
          <p:cNvCxnSpPr>
            <a:cxnSpLocks/>
            <a:stCxn id="35" idx="3"/>
            <a:endCxn id="15" idx="1"/>
          </p:cNvCxnSpPr>
          <p:nvPr/>
        </p:nvCxnSpPr>
        <p:spPr>
          <a:xfrm flipV="1">
            <a:off x="6825210" y="3866864"/>
            <a:ext cx="563271" cy="204017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8C57360-013C-4E9B-AF3D-5E5DC4A104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8481" y="3306829"/>
            <a:ext cx="2192408" cy="112006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B34151E-3679-40EB-9CBD-A613AD41977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88481" y="2052521"/>
            <a:ext cx="2197464" cy="6049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BA5956A7-2528-4A49-9DD3-69C9FB34597D}"/>
              </a:ext>
            </a:extLst>
          </p:cNvPr>
          <p:cNvSpPr txBox="1"/>
          <p:nvPr/>
        </p:nvSpPr>
        <p:spPr>
          <a:xfrm>
            <a:off x="7814630" y="2684873"/>
            <a:ext cx="1340110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/>
              <a:t>공구 파라미터 예측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C436DE7-7D4D-4B7B-88C4-87CB785E1DE1}"/>
              </a:ext>
            </a:extLst>
          </p:cNvPr>
          <p:cNvCxnSpPr>
            <a:cxnSpLocks/>
            <a:stCxn id="15" idx="0"/>
            <a:endCxn id="106" idx="2"/>
          </p:cNvCxnSpPr>
          <p:nvPr/>
        </p:nvCxnSpPr>
        <p:spPr>
          <a:xfrm flipV="1">
            <a:off x="8484685" y="2878772"/>
            <a:ext cx="0" cy="428057"/>
          </a:xfrm>
          <a:prstGeom prst="straightConnector1">
            <a:avLst/>
          </a:prstGeom>
          <a:ln w="952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B23C8941-1C9E-4312-8655-8BB9D889D68F}"/>
              </a:ext>
            </a:extLst>
          </p:cNvPr>
          <p:cNvSpPr txBox="1"/>
          <p:nvPr/>
        </p:nvSpPr>
        <p:spPr>
          <a:xfrm>
            <a:off x="8543871" y="2909727"/>
            <a:ext cx="977832" cy="350865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 err="1">
                <a:solidFill>
                  <a:srgbClr val="FF0000"/>
                </a:solidFill>
              </a:rPr>
              <a:t>예측값</a:t>
            </a:r>
            <a:r>
              <a:rPr lang="ko-KR" altLang="en-US" sz="1200" b="1" dirty="0">
                <a:solidFill>
                  <a:srgbClr val="FF0000"/>
                </a:solidFill>
              </a:rPr>
              <a:t> 기반 </a:t>
            </a:r>
            <a:br>
              <a:rPr lang="en-US" altLang="ko-KR" sz="1200" b="1" dirty="0">
                <a:solidFill>
                  <a:srgbClr val="FF0000"/>
                </a:solidFill>
              </a:rPr>
            </a:br>
            <a:r>
              <a:rPr lang="ko-KR" altLang="en-US" sz="1200" b="1" dirty="0">
                <a:solidFill>
                  <a:srgbClr val="FF0000"/>
                </a:solidFill>
              </a:rPr>
              <a:t>이상탐지 수행</a:t>
            </a:r>
          </a:p>
        </p:txBody>
      </p:sp>
    </p:spTree>
    <p:extLst>
      <p:ext uri="{BB962C8B-B14F-4D97-AF65-F5344CB8AC3E}">
        <p14:creationId xmlns:p14="http://schemas.microsoft.com/office/powerpoint/2010/main" val="263522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A6B8DB-C42A-4E8A-A73E-1375A81BB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3001006"/>
            <a:ext cx="3440831" cy="38569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BC56B2-5E81-4A61-8045-D04D9657D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0830" cy="30238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gray">
          <a:xfrm>
            <a:off x="2814532" y="2910963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gray">
          <a:xfrm>
            <a:off x="2814532" y="3778554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gray">
          <a:xfrm>
            <a:off x="2814532" y="4646145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5"/>
          <p:cNvSpPr>
            <a:spLocks noChangeArrowheads="1"/>
          </p:cNvSpPr>
          <p:nvPr/>
        </p:nvSpPr>
        <p:spPr bwMode="gray">
          <a:xfrm>
            <a:off x="3508061" y="1695261"/>
            <a:ext cx="6011931" cy="3189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72000" anchor="b">
            <a:spAutoFit/>
          </a:bodyPr>
          <a:lstStyle/>
          <a:p>
            <a:pPr defTabSz="839788" fontAlgn="ctr">
              <a:buClr>
                <a:srgbClr val="FFD200"/>
              </a:buClr>
              <a:buSzPct val="75000"/>
            </a:pPr>
            <a:r>
              <a:rPr kumimoji="1" lang="en-US" altLang="ko-KR" sz="1600" b="1" i="1" dirty="0">
                <a:solidFill>
                  <a:srgbClr val="000000">
                    <a:lumMod val="50000"/>
                    <a:lumOff val="50000"/>
                  </a:srgbClr>
                </a:solidFill>
                <a:cs typeface="Arial" pitchFamily="34" charset="0"/>
              </a:rPr>
              <a:t>AI </a:t>
            </a:r>
            <a:r>
              <a:rPr kumimoji="1" lang="ko-KR" altLang="en-US" sz="1600" b="1" i="1" dirty="0">
                <a:solidFill>
                  <a:srgbClr val="000000">
                    <a:lumMod val="50000"/>
                    <a:lumOff val="50000"/>
                  </a:srgbClr>
                </a:solidFill>
                <a:cs typeface="Arial" pitchFamily="34" charset="0"/>
              </a:rPr>
              <a:t>기반 지능형 공구수명 예측 시스템 개발</a:t>
            </a:r>
            <a:endParaRPr kumimoji="1" lang="en-US" altLang="ko-KR" sz="1600" b="1" i="1" dirty="0">
              <a:solidFill>
                <a:srgbClr val="000000">
                  <a:lumMod val="50000"/>
                  <a:lumOff val="50000"/>
                </a:srgbClr>
              </a:solidFill>
              <a:latin typeface="맑은 고딕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gray">
          <a:xfrm>
            <a:off x="3440831" y="2046084"/>
            <a:ext cx="6079162" cy="0"/>
          </a:xfrm>
          <a:prstGeom prst="line">
            <a:avLst/>
          </a:prstGeom>
          <a:solidFill>
            <a:srgbClr val="B4B4B4"/>
          </a:solidFill>
          <a:ln w="7620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AutoShape 15"/>
          <p:cNvSpPr>
            <a:spLocks noChangeArrowheads="1"/>
          </p:cNvSpPr>
          <p:nvPr/>
        </p:nvSpPr>
        <p:spPr bwMode="gray">
          <a:xfrm>
            <a:off x="3204714" y="2210128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ko-KR" altLang="en-US" sz="2000" b="1" i="1" kern="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데이터 수집계획</a:t>
            </a:r>
          </a:p>
        </p:txBody>
      </p:sp>
      <p:sp>
        <p:nvSpPr>
          <p:cNvPr id="27" name="Rectangle 26"/>
          <p:cNvSpPr/>
          <p:nvPr/>
        </p:nvSpPr>
        <p:spPr bwMode="gray">
          <a:xfrm>
            <a:off x="2792700" y="2186735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US" altLang="ko-KR" sz="4000" b="1" i="1" kern="0" dirty="0">
                <a:solidFill>
                  <a:srgbClr val="254483"/>
                </a:solidFill>
              </a:rPr>
              <a:t>Ⅰ</a:t>
            </a:r>
          </a:p>
        </p:txBody>
      </p:sp>
      <p:sp>
        <p:nvSpPr>
          <p:cNvPr id="28" name="AutoShape 15"/>
          <p:cNvSpPr>
            <a:spLocks noChangeArrowheads="1"/>
          </p:cNvSpPr>
          <p:nvPr/>
        </p:nvSpPr>
        <p:spPr bwMode="gray">
          <a:xfrm>
            <a:off x="3204714" y="3070670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ko-KR" altLang="en-US" sz="2000" b="1" i="1" kern="0" dirty="0">
                <a:solidFill>
                  <a:srgbClr val="BFBFBF"/>
                </a:solidFill>
              </a:rPr>
              <a:t>데이터 분석계획</a:t>
            </a:r>
          </a:p>
        </p:txBody>
      </p:sp>
      <p:sp>
        <p:nvSpPr>
          <p:cNvPr id="29" name="Rectangle 28"/>
          <p:cNvSpPr/>
          <p:nvPr/>
        </p:nvSpPr>
        <p:spPr bwMode="gray">
          <a:xfrm>
            <a:off x="2792700" y="3047277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US" altLang="ko-KR" sz="4000" b="1" i="1" kern="0" dirty="0">
                <a:solidFill>
                  <a:srgbClr val="254483"/>
                </a:solidFill>
              </a:rPr>
              <a:t>Ⅱ</a:t>
            </a:r>
          </a:p>
        </p:txBody>
      </p:sp>
      <p:sp>
        <p:nvSpPr>
          <p:cNvPr id="30" name="AutoShape 15"/>
          <p:cNvSpPr>
            <a:spLocks noChangeArrowheads="1"/>
          </p:cNvSpPr>
          <p:nvPr/>
        </p:nvSpPr>
        <p:spPr bwMode="gray">
          <a:xfrm>
            <a:off x="3204714" y="3931212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en-US" altLang="ko-KR" sz="2000" b="1" i="1" kern="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AI</a:t>
            </a:r>
            <a:r>
              <a:rPr kumimoji="1" lang="ko-KR" altLang="en-US" sz="2000" b="1" i="1" kern="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분석모델 구축설계도</a:t>
            </a:r>
          </a:p>
        </p:txBody>
      </p:sp>
      <p:sp>
        <p:nvSpPr>
          <p:cNvPr id="31" name="Rectangle 30"/>
          <p:cNvSpPr/>
          <p:nvPr/>
        </p:nvSpPr>
        <p:spPr bwMode="gray">
          <a:xfrm>
            <a:off x="2792700" y="3907819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GB" altLang="ko-KR" sz="4000" b="1" i="1" kern="0" dirty="0">
                <a:solidFill>
                  <a:srgbClr val="254483"/>
                </a:solidFill>
              </a:rPr>
              <a:t>Ⅲ</a:t>
            </a:r>
            <a:endParaRPr lang="en-US" altLang="ko-KR" sz="4000" b="1" i="1" kern="0" dirty="0">
              <a:solidFill>
                <a:srgbClr val="254483"/>
              </a:solidFill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3204714" y="4791754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en-US" altLang="ko-KR" sz="2000" b="1" i="1" kern="0" dirty="0"/>
              <a:t>AI </a:t>
            </a:r>
            <a:r>
              <a:rPr kumimoji="1" lang="ko-KR" altLang="en-US" sz="2000" b="1" i="1" kern="0" dirty="0"/>
              <a:t>분석모델 검증 및 현장적용 계획</a:t>
            </a:r>
          </a:p>
        </p:txBody>
      </p:sp>
      <p:sp>
        <p:nvSpPr>
          <p:cNvPr id="33" name="Rectangle 32"/>
          <p:cNvSpPr/>
          <p:nvPr/>
        </p:nvSpPr>
        <p:spPr bwMode="gray">
          <a:xfrm>
            <a:off x="2792700" y="4768361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GB" altLang="ko-KR" sz="4000" b="1" i="1" kern="0" dirty="0">
                <a:solidFill>
                  <a:srgbClr val="254483"/>
                </a:solidFill>
              </a:rPr>
              <a:t>Ⅳ</a:t>
            </a:r>
            <a:endParaRPr lang="en-US" altLang="ko-KR" sz="4000" b="1" i="1" kern="0" dirty="0">
              <a:solidFill>
                <a:srgbClr val="254483"/>
              </a:solidFill>
            </a:endParaRPr>
          </a:p>
        </p:txBody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B771F622-40D0-4BA4-8894-F1D0A2110B99}"/>
              </a:ext>
            </a:extLst>
          </p:cNvPr>
          <p:cNvCxnSpPr/>
          <p:nvPr/>
        </p:nvCxnSpPr>
        <p:spPr bwMode="gray">
          <a:xfrm>
            <a:off x="2814532" y="5513736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116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AI </a:t>
            </a:r>
            <a:r>
              <a:rPr lang="ko-KR" altLang="en-US" dirty="0"/>
              <a:t>분석모델 검증계획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9FABAE-622D-417B-8488-89354EC98A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ko-KR" altLang="en-US" spc="-150" dirty="0"/>
              <a:t>공구수명과 관련된 </a:t>
            </a:r>
            <a:r>
              <a:rPr lang="en-US" altLang="ko-KR" spc="-150" dirty="0"/>
              <a:t>Raw </a:t>
            </a:r>
            <a:r>
              <a:rPr lang="ko-KR" altLang="en-US" spc="-150" dirty="0"/>
              <a:t>데이터를 </a:t>
            </a:r>
            <a:r>
              <a:rPr lang="ko-KR" altLang="en-US" spc="-150" dirty="0" err="1"/>
              <a:t>학습셋</a:t>
            </a:r>
            <a:r>
              <a:rPr lang="ko-KR" altLang="en-US" spc="-150" dirty="0"/>
              <a:t> </a:t>
            </a:r>
            <a:r>
              <a:rPr lang="en-US" altLang="ko-KR" spc="-150" dirty="0"/>
              <a:t>80%, </a:t>
            </a:r>
            <a:r>
              <a:rPr lang="ko-KR" altLang="en-US" spc="-150" dirty="0" err="1"/>
              <a:t>검증셋</a:t>
            </a:r>
            <a:r>
              <a:rPr lang="ko-KR" altLang="en-US" spc="-150" dirty="0"/>
              <a:t> </a:t>
            </a:r>
            <a:r>
              <a:rPr lang="en-US" altLang="ko-KR" spc="-150" dirty="0"/>
              <a:t>20%</a:t>
            </a:r>
            <a:r>
              <a:rPr lang="ko-KR" altLang="en-US" spc="-150" dirty="0"/>
              <a:t>로 구분하고 학습셋으로 시계열 예측</a:t>
            </a:r>
            <a:r>
              <a:rPr lang="en-US" altLang="ko-KR" spc="-150" dirty="0"/>
              <a:t>, </a:t>
            </a:r>
            <a:r>
              <a:rPr lang="ko-KR" altLang="en-US" spc="-150" dirty="0"/>
              <a:t>이상탐지 모델을 수립하며</a:t>
            </a:r>
            <a:r>
              <a:rPr lang="en-US" altLang="ko-KR" spc="-150" dirty="0"/>
              <a:t>, </a:t>
            </a:r>
            <a:r>
              <a:rPr lang="ko-KR" altLang="en-US" spc="-150" dirty="0"/>
              <a:t>검증셋으로 시계열 예측 모델 검증</a:t>
            </a:r>
            <a:r>
              <a:rPr lang="en-US" altLang="ko-KR" spc="-150" dirty="0"/>
              <a:t>, </a:t>
            </a:r>
            <a:r>
              <a:rPr lang="ko-KR" altLang="en-US" spc="-150" dirty="0"/>
              <a:t>현장 공구 교체 이력으로 이상탐지 결과를 </a:t>
            </a:r>
            <a:r>
              <a:rPr lang="ko-KR" altLang="en-US" spc="-150" dirty="0" err="1"/>
              <a:t>비교수행합니다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  <p:sp>
        <p:nvSpPr>
          <p:cNvPr id="50" name="Text Box 13">
            <a:extLst>
              <a:ext uri="{FF2B5EF4-FFF2-40B4-BE49-F238E27FC236}">
                <a16:creationId xmlns:a16="http://schemas.microsoft.com/office/drawing/2014/main" id="{4A7E6878-A0D7-41BB-89B0-5197D7230B2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/>
          <a:p>
            <a:pPr algn="r" eaLnBrk="0" fontAlgn="base" hangingPunct="0">
              <a:spcAft>
                <a:spcPct val="0"/>
              </a:spcAft>
            </a:pPr>
            <a:r>
              <a:rPr lang="en-US" altLang="ko-KR" sz="1200" b="1" dirty="0">
                <a:solidFill>
                  <a:srgbClr val="545454">
                    <a:lumMod val="75000"/>
                  </a:srgbClr>
                </a:solidFill>
              </a:rPr>
              <a:t>4. AI </a:t>
            </a:r>
            <a:r>
              <a:rPr lang="ko-KR" altLang="en-US" sz="1200" b="1" dirty="0">
                <a:solidFill>
                  <a:srgbClr val="545454">
                    <a:lumMod val="75000"/>
                  </a:srgbClr>
                </a:solidFill>
              </a:rPr>
              <a:t>분석모델 검증 및 현장적용 계획 </a:t>
            </a:r>
            <a:endParaRPr lang="en-US" altLang="ko-KR" sz="1200" b="1" dirty="0">
              <a:solidFill>
                <a:srgbClr val="545454">
                  <a:lumMod val="75000"/>
                </a:srgbClr>
              </a:solidFill>
            </a:endParaRPr>
          </a:p>
          <a:p>
            <a:pPr algn="r" eaLnBrk="0" fontAlgn="base" hangingPunct="0">
              <a:spcAft>
                <a:spcPct val="0"/>
              </a:spcAft>
            </a:pPr>
            <a:endParaRPr lang="ko-KR" altLang="en-US" sz="1200" b="1" dirty="0">
              <a:solidFill>
                <a:srgbClr val="545454">
                  <a:lumMod val="75000"/>
                </a:srgb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80B2A1-18F6-4271-87E7-2146A197FED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3443" y="2300908"/>
            <a:ext cx="4411023" cy="1915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4" name="Group 12">
            <a:extLst>
              <a:ext uri="{FF2B5EF4-FFF2-40B4-BE49-F238E27FC236}">
                <a16:creationId xmlns:a16="http://schemas.microsoft.com/office/drawing/2014/main" id="{1FE1E291-98A4-4593-939F-C4FD806A676C}"/>
              </a:ext>
            </a:extLst>
          </p:cNvPr>
          <p:cNvGrpSpPr/>
          <p:nvPr/>
        </p:nvGrpSpPr>
        <p:grpSpPr>
          <a:xfrm>
            <a:off x="273443" y="3204995"/>
            <a:ext cx="4410580" cy="288032"/>
            <a:chOff x="343566" y="6241200"/>
            <a:chExt cx="9233314" cy="149258"/>
          </a:xfrm>
          <a:noFill/>
        </p:grpSpPr>
        <p:sp>
          <p:nvSpPr>
            <p:cNvPr id="55" name="Rectangle 13">
              <a:extLst>
                <a:ext uri="{FF2B5EF4-FFF2-40B4-BE49-F238E27FC236}">
                  <a16:creationId xmlns:a16="http://schemas.microsoft.com/office/drawing/2014/main" id="{9E4FC632-39D5-4BBF-8EF2-33474A2314A9}"/>
                </a:ext>
              </a:extLst>
            </p:cNvPr>
            <p:cNvSpPr/>
            <p:nvPr/>
          </p:nvSpPr>
          <p:spPr>
            <a:xfrm>
              <a:off x="343566" y="6246438"/>
              <a:ext cx="9233314" cy="1440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marL="268288" marR="0" lvl="0" indent="-21590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D200"/>
                </a:buClr>
                <a:buSzPct val="75000"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56" name="그룹 76">
              <a:extLst>
                <a:ext uri="{FF2B5EF4-FFF2-40B4-BE49-F238E27FC236}">
                  <a16:creationId xmlns:a16="http://schemas.microsoft.com/office/drawing/2014/main" id="{13F7C2B9-62D6-4D43-9361-A6AE0BBB734F}"/>
                </a:ext>
              </a:extLst>
            </p:cNvPr>
            <p:cNvGrpSpPr/>
            <p:nvPr/>
          </p:nvGrpSpPr>
          <p:grpSpPr>
            <a:xfrm flipV="1">
              <a:off x="343566" y="6241200"/>
              <a:ext cx="9233314" cy="77248"/>
              <a:chOff x="477765" y="4106936"/>
              <a:chExt cx="1864093" cy="89959"/>
            </a:xfrm>
            <a:grpFill/>
          </p:grpSpPr>
          <p:pic>
            <p:nvPicPr>
              <p:cNvPr id="57" name="그림 17" descr="잘단선.png">
                <a:extLst>
                  <a:ext uri="{FF2B5EF4-FFF2-40B4-BE49-F238E27FC236}">
                    <a16:creationId xmlns:a16="http://schemas.microsoft.com/office/drawing/2014/main" id="{4E76139F-2A77-47D8-95BB-817EBFBDB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rcRect l="891" t="-1826" r="55476" b="-2169"/>
              <a:stretch>
                <a:fillRect/>
              </a:stretch>
            </p:blipFill>
            <p:spPr>
              <a:xfrm>
                <a:off x="477765" y="4131115"/>
                <a:ext cx="1864093" cy="65780"/>
              </a:xfrm>
              <a:prstGeom prst="rect">
                <a:avLst/>
              </a:prstGeom>
              <a:grpFill/>
            </p:spPr>
          </p:pic>
          <p:pic>
            <p:nvPicPr>
              <p:cNvPr id="58" name="그림 18" descr="잘단선.png">
                <a:extLst>
                  <a:ext uri="{FF2B5EF4-FFF2-40B4-BE49-F238E27FC236}">
                    <a16:creationId xmlns:a16="http://schemas.microsoft.com/office/drawing/2014/main" id="{5A7D94C3-A13F-43B5-A8CD-434EE091E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rcRect l="891" t="-1826" r="55476" b="-2169"/>
              <a:stretch>
                <a:fillRect/>
              </a:stretch>
            </p:blipFill>
            <p:spPr>
              <a:xfrm>
                <a:off x="477765" y="4106936"/>
                <a:ext cx="1864093" cy="65780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60" name="Freeform 67">
            <a:extLst>
              <a:ext uri="{FF2B5EF4-FFF2-40B4-BE49-F238E27FC236}">
                <a16:creationId xmlns:a16="http://schemas.microsoft.com/office/drawing/2014/main" id="{2105B1CF-3230-4399-A049-447C0E3BF3FF}"/>
              </a:ext>
            </a:extLst>
          </p:cNvPr>
          <p:cNvSpPr>
            <a:spLocks/>
          </p:cNvSpPr>
          <p:nvPr/>
        </p:nvSpPr>
        <p:spPr bwMode="auto">
          <a:xfrm flipH="1" flipV="1">
            <a:off x="1328992" y="4243248"/>
            <a:ext cx="2279269" cy="311425"/>
          </a:xfrm>
          <a:custGeom>
            <a:avLst/>
            <a:gdLst>
              <a:gd name="T0" fmla="*/ 0 w 3840"/>
              <a:gd name="T1" fmla="*/ 1 h 672"/>
              <a:gd name="T2" fmla="*/ 0 w 3840"/>
              <a:gd name="T3" fmla="*/ 1 h 672"/>
              <a:gd name="T4" fmla="*/ 0 w 3840"/>
              <a:gd name="T5" fmla="*/ 1 h 672"/>
              <a:gd name="T6" fmla="*/ 0 w 3840"/>
              <a:gd name="T7" fmla="*/ 1 h 672"/>
              <a:gd name="T8" fmla="*/ 0 w 3840"/>
              <a:gd name="T9" fmla="*/ 0 h 672"/>
              <a:gd name="T10" fmla="*/ 0 w 3840"/>
              <a:gd name="T11" fmla="*/ 1 h 672"/>
              <a:gd name="T12" fmla="*/ 0 w 3840"/>
              <a:gd name="T13" fmla="*/ 1 h 672"/>
              <a:gd name="T14" fmla="*/ 0 w 3840"/>
              <a:gd name="T15" fmla="*/ 1 h 672"/>
              <a:gd name="T16" fmla="*/ 0 w 3840"/>
              <a:gd name="T17" fmla="*/ 1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DDDDDD">
                  <a:lumMod val="98000"/>
                  <a:lumOff val="2000"/>
                  <a:alpha val="10000"/>
                </a:srgbClr>
              </a:gs>
              <a:gs pos="100000">
                <a:srgbClr val="FFFFFF"/>
              </a:gs>
            </a:gsLst>
            <a:lin ang="5400000" scaled="1"/>
          </a:gradFill>
          <a:ln w="6350" cap="flat" cmpd="sng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1CD7A0-EBC6-4C5B-AA30-2650E0FE839D}"/>
              </a:ext>
            </a:extLst>
          </p:cNvPr>
          <p:cNvSpPr txBox="1"/>
          <p:nvPr/>
        </p:nvSpPr>
        <p:spPr>
          <a:xfrm>
            <a:off x="1870019" y="4202189"/>
            <a:ext cx="1370040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 err="1"/>
              <a:t>Training,Test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분리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E6F7EE9-F5A2-4977-B67C-C009434303B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3443" y="4912859"/>
            <a:ext cx="2128984" cy="1149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81331D-67F1-4C85-AFFE-F631B59A503C}"/>
              </a:ext>
            </a:extLst>
          </p:cNvPr>
          <p:cNvGrpSpPr/>
          <p:nvPr/>
        </p:nvGrpSpPr>
        <p:grpSpPr>
          <a:xfrm>
            <a:off x="253009" y="1551747"/>
            <a:ext cx="4431235" cy="288147"/>
            <a:chOff x="253009" y="1551747"/>
            <a:chExt cx="4431235" cy="288147"/>
          </a:xfrm>
        </p:grpSpPr>
        <p:sp>
          <p:nvSpPr>
            <p:cNvPr id="64" name="Text Box 26">
              <a:extLst>
                <a:ext uri="{FF2B5EF4-FFF2-40B4-BE49-F238E27FC236}">
                  <a16:creationId xmlns:a16="http://schemas.microsoft.com/office/drawing/2014/main" id="{8FAC0D76-1414-4151-ACC0-CF759B436773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952175" y="1551747"/>
              <a:ext cx="1032902" cy="2881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>
              <a:spAutoFit/>
            </a:bodyPr>
            <a:lstStyle/>
            <a:p>
              <a:pPr algn="ctr"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분리</a:t>
              </a:r>
            </a:p>
          </p:txBody>
        </p:sp>
        <p:sp>
          <p:nvSpPr>
            <p:cNvPr id="65" name="Line 18">
              <a:extLst>
                <a:ext uri="{FF2B5EF4-FFF2-40B4-BE49-F238E27FC236}">
                  <a16:creationId xmlns:a16="http://schemas.microsoft.com/office/drawing/2014/main" id="{25A6BF63-5B70-4A2F-AF51-226F8CE2A930}"/>
                </a:ext>
              </a:extLst>
            </p:cNvPr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gray">
            <a:xfrm>
              <a:off x="253009" y="1839894"/>
              <a:ext cx="443123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noAutofit/>
            </a:bodyPr>
            <a:lstStyle/>
            <a:p>
              <a:pPr algn="ctr"/>
              <a:endPara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0" name="Rectangle 43">
            <a:extLst>
              <a:ext uri="{FF2B5EF4-FFF2-40B4-BE49-F238E27FC236}">
                <a16:creationId xmlns:a16="http://schemas.microsoft.com/office/drawing/2014/main" id="{4C3200DB-F9D7-41F4-BFC4-D729D6C11EC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73443" y="4588279"/>
            <a:ext cx="2129428" cy="30003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solidFill>
              <a:srgbClr val="727272"/>
            </a:solidFill>
            <a:miter lim="800000"/>
            <a:headEnd/>
            <a:tailEnd/>
          </a:ln>
          <a:effectLst/>
        </p:spPr>
        <p:txBody>
          <a:bodyPr lIns="90000" rIns="36000" anchor="ctr"/>
          <a:lstStyle/>
          <a:p>
            <a:pPr lvl="0" algn="ctr" fontAlgn="base" latinLnBrk="1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Training </a:t>
            </a:r>
            <a:r>
              <a:rPr kumimoji="1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데이터</a:t>
            </a:r>
            <a:r>
              <a:rPr kumimoji="1" lang="en-US" altLang="ko-KR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(80%)</a:t>
            </a:r>
            <a:endParaRPr kumimoji="1" lang="ko-KR" altLang="en-US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B59BB657-2200-4A60-92FE-51BBEB84C5B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54596" y="4912859"/>
            <a:ext cx="2129428" cy="1149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2" name="Rectangle 43">
            <a:extLst>
              <a:ext uri="{FF2B5EF4-FFF2-40B4-BE49-F238E27FC236}">
                <a16:creationId xmlns:a16="http://schemas.microsoft.com/office/drawing/2014/main" id="{4B269B0F-4D53-4D58-8567-D8F995A0885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55039" y="4588279"/>
            <a:ext cx="2129428" cy="30003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solidFill>
              <a:srgbClr val="727272"/>
            </a:solidFill>
            <a:miter lim="800000"/>
            <a:headEnd/>
            <a:tailEnd/>
          </a:ln>
          <a:effectLst/>
        </p:spPr>
        <p:txBody>
          <a:bodyPr lIns="90000" rIns="36000" anchor="ctr"/>
          <a:lstStyle/>
          <a:p>
            <a:pPr lvl="0" algn="ctr" fontAlgn="base" latinLnBrk="1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Test </a:t>
            </a:r>
            <a:r>
              <a:rPr kumimoji="1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데이터</a:t>
            </a:r>
            <a:r>
              <a:rPr kumimoji="1" lang="en-US" altLang="ko-KR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(20%)</a:t>
            </a:r>
            <a:endParaRPr kumimoji="1" lang="ko-KR" altLang="en-US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73" name="Rectangle 43">
            <a:extLst>
              <a:ext uri="{FF2B5EF4-FFF2-40B4-BE49-F238E27FC236}">
                <a16:creationId xmlns:a16="http://schemas.microsoft.com/office/drawing/2014/main" id="{E2FBFBB7-B2D6-4269-998C-1A26DBE0CCA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73443" y="1946019"/>
            <a:ext cx="4410580" cy="30003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solidFill>
              <a:srgbClr val="727272"/>
            </a:solidFill>
            <a:miter lim="800000"/>
            <a:headEnd/>
            <a:tailEnd/>
          </a:ln>
          <a:effectLst/>
        </p:spPr>
        <p:txBody>
          <a:bodyPr lIns="90000" rIns="36000" anchor="ctr"/>
          <a:lstStyle/>
          <a:p>
            <a:pPr lvl="0" algn="ctr" fontAlgn="base" latinLnBrk="1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Raw </a:t>
            </a:r>
            <a:r>
              <a:rPr kumimoji="1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데이터</a:t>
            </a:r>
            <a:r>
              <a:rPr kumimoji="1" lang="en-US" altLang="ko-KR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(100%)</a:t>
            </a:r>
            <a:endParaRPr kumimoji="1" lang="ko-KR" altLang="en-US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D773BA-20BC-434E-9917-C590B01A53F4}"/>
              </a:ext>
            </a:extLst>
          </p:cNvPr>
          <p:cNvGrpSpPr/>
          <p:nvPr/>
        </p:nvGrpSpPr>
        <p:grpSpPr>
          <a:xfrm>
            <a:off x="5089309" y="1551747"/>
            <a:ext cx="2616807" cy="288147"/>
            <a:chOff x="4910019" y="1551747"/>
            <a:chExt cx="2059206" cy="288147"/>
          </a:xfrm>
        </p:grpSpPr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1BD369D2-13DE-402F-B410-12CD0FED699E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277150" y="1551747"/>
              <a:ext cx="1324947" cy="2881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>
              <a:spAutoFit/>
            </a:bodyPr>
            <a:lstStyle/>
            <a:p>
              <a:pPr algn="ctr">
                <a:defRPr/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Training(</a:t>
              </a:r>
              <a:r>
                <a:rPr lang="ko-KR" altLang="en-US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모델 수립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" name="Line 18">
              <a:extLst>
                <a:ext uri="{FF2B5EF4-FFF2-40B4-BE49-F238E27FC236}">
                  <a16:creationId xmlns:a16="http://schemas.microsoft.com/office/drawing/2014/main" id="{F503EA19-DEE2-4CE7-97A7-C8876E89F8E9}"/>
                </a:ext>
              </a:extLst>
            </p:cNvPr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gray">
            <a:xfrm>
              <a:off x="4910019" y="1839894"/>
              <a:ext cx="2059206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noAutofit/>
            </a:bodyPr>
            <a:lstStyle/>
            <a:p>
              <a:pPr algn="ctr"/>
              <a:endPara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65E0B94-20ED-41C5-9106-AFD67610BB76}"/>
              </a:ext>
            </a:extLst>
          </p:cNvPr>
          <p:cNvGrpSpPr/>
          <p:nvPr/>
        </p:nvGrpSpPr>
        <p:grpSpPr>
          <a:xfrm>
            <a:off x="8114024" y="1551747"/>
            <a:ext cx="1498763" cy="288147"/>
            <a:chOff x="7553582" y="1551747"/>
            <a:chExt cx="2059206" cy="288147"/>
          </a:xfrm>
        </p:grpSpPr>
        <p:sp>
          <p:nvSpPr>
            <p:cNvPr id="76" name="Text Box 26">
              <a:extLst>
                <a:ext uri="{FF2B5EF4-FFF2-40B4-BE49-F238E27FC236}">
                  <a16:creationId xmlns:a16="http://schemas.microsoft.com/office/drawing/2014/main" id="{6FD6DC94-3B7A-4ABC-B21C-DE4C4A0F8456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8114025" y="1551747"/>
              <a:ext cx="938326" cy="2881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>
              <a:spAutoFit/>
            </a:bodyPr>
            <a:lstStyle/>
            <a:p>
              <a:pPr algn="ctr">
                <a:defRPr/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Validation</a:t>
              </a:r>
              <a:endParaRPr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7" name="Line 18">
              <a:extLst>
                <a:ext uri="{FF2B5EF4-FFF2-40B4-BE49-F238E27FC236}">
                  <a16:creationId xmlns:a16="http://schemas.microsoft.com/office/drawing/2014/main" id="{B45EF71F-65BA-4E3B-B22B-CABA7925D177}"/>
                </a:ext>
              </a:extLst>
            </p:cNvPr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gray">
            <a:xfrm>
              <a:off x="7553582" y="1839894"/>
              <a:ext cx="2059206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noAutofit/>
            </a:bodyPr>
            <a:lstStyle/>
            <a:p>
              <a:pPr algn="ctr"/>
              <a:endPara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EE7CAE26-F643-4798-9483-F4B53180475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127410" y="1946019"/>
            <a:ext cx="401654" cy="2599614"/>
          </a:xfrm>
          <a:prstGeom prst="rect">
            <a:avLst/>
          </a:prstGeom>
          <a:solidFill>
            <a:srgbClr val="F2F2F2"/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시계열예측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Rectangle 19">
            <a:extLst>
              <a:ext uri="{FF2B5EF4-FFF2-40B4-BE49-F238E27FC236}">
                <a16:creationId xmlns:a16="http://schemas.microsoft.com/office/drawing/2014/main" id="{F4F7AA44-D196-4264-ABEB-0C1E8299F2E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5608053" y="1946019"/>
            <a:ext cx="1440160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이동평균법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3" name="Rectangle 19">
            <a:extLst>
              <a:ext uri="{FF2B5EF4-FFF2-40B4-BE49-F238E27FC236}">
                <a16:creationId xmlns:a16="http://schemas.microsoft.com/office/drawing/2014/main" id="{CD95EBEA-5337-4B89-A008-4651D1CC808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606339" y="2282088"/>
            <a:ext cx="1443589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가중이동평균법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4" name="Rectangle 19">
            <a:extLst>
              <a:ext uri="{FF2B5EF4-FFF2-40B4-BE49-F238E27FC236}">
                <a16:creationId xmlns:a16="http://schemas.microsoft.com/office/drawing/2014/main" id="{907BFB21-DFC1-49CC-88AC-C46B9816A57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608053" y="2618157"/>
            <a:ext cx="1440160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지수평활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5" name="Rectangle 19">
            <a:extLst>
              <a:ext uri="{FF2B5EF4-FFF2-40B4-BE49-F238E27FC236}">
                <a16:creationId xmlns:a16="http://schemas.microsoft.com/office/drawing/2014/main" id="{2515F1CD-0D5F-4628-93B2-3F1937111DD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5608053" y="2954226"/>
            <a:ext cx="1440160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ARIMA</a:t>
            </a:r>
          </a:p>
        </p:txBody>
      </p:sp>
      <p:sp>
        <p:nvSpPr>
          <p:cNvPr id="86" name="Rectangle 19">
            <a:extLst>
              <a:ext uri="{FF2B5EF4-FFF2-40B4-BE49-F238E27FC236}">
                <a16:creationId xmlns:a16="http://schemas.microsoft.com/office/drawing/2014/main" id="{DBB0D9A0-F96C-4C3D-99B5-5312E77B0B2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608053" y="3290295"/>
            <a:ext cx="1440160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Holt-Winters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0158295E-33E6-4436-BAB6-08A5CC9786C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5608053" y="3626364"/>
            <a:ext cx="1440160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회귀분석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8" name="Rectangle 19">
            <a:extLst>
              <a:ext uri="{FF2B5EF4-FFF2-40B4-BE49-F238E27FC236}">
                <a16:creationId xmlns:a16="http://schemas.microsoft.com/office/drawing/2014/main" id="{444319E2-900C-425B-9331-91F282B886DA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5608053" y="3962433"/>
            <a:ext cx="583626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RNN</a:t>
            </a:r>
          </a:p>
        </p:txBody>
      </p:sp>
      <p:sp>
        <p:nvSpPr>
          <p:cNvPr id="89" name="Rectangle 19">
            <a:extLst>
              <a:ext uri="{FF2B5EF4-FFF2-40B4-BE49-F238E27FC236}">
                <a16:creationId xmlns:a16="http://schemas.microsoft.com/office/drawing/2014/main" id="{89CCC5CD-FA8B-4749-948D-862165E3F15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5608053" y="4298505"/>
            <a:ext cx="583626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DNN</a:t>
            </a:r>
          </a:p>
        </p:txBody>
      </p:sp>
      <p:sp>
        <p:nvSpPr>
          <p:cNvPr id="90" name="Rectangle 19">
            <a:extLst>
              <a:ext uri="{FF2B5EF4-FFF2-40B4-BE49-F238E27FC236}">
                <a16:creationId xmlns:a16="http://schemas.microsoft.com/office/drawing/2014/main" id="{186DD6C7-11B0-47AF-9A8F-BC3EB9F72838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5127410" y="4732621"/>
            <a:ext cx="401654" cy="1594325"/>
          </a:xfrm>
          <a:prstGeom prst="rect">
            <a:avLst/>
          </a:prstGeom>
          <a:solidFill>
            <a:srgbClr val="F2F2F2"/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이상탐지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Rectangle 19">
            <a:extLst>
              <a:ext uri="{FF2B5EF4-FFF2-40B4-BE49-F238E27FC236}">
                <a16:creationId xmlns:a16="http://schemas.microsoft.com/office/drawing/2014/main" id="{8B4C4024-3991-440F-9597-7A2EBB5FAAE0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5609768" y="4735541"/>
            <a:ext cx="1440160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lvl="1" algn="ctr"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r>
              <a:rPr lang="ko-KR" altLang="en-US" sz="1200" b="1" kern="0" dirty="0">
                <a:solidFill>
                  <a:srgbClr val="000000"/>
                </a:solidFill>
              </a:rPr>
              <a:t>분류 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92" name="Rectangle 19">
            <a:extLst>
              <a:ext uri="{FF2B5EF4-FFF2-40B4-BE49-F238E27FC236}">
                <a16:creationId xmlns:a16="http://schemas.microsoft.com/office/drawing/2014/main" id="{A06E44E1-CB92-40C5-8C61-5CFE259E788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5608054" y="5071610"/>
            <a:ext cx="1443589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lvl="1" algn="ctr"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Nearest neighbor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93" name="Rectangle 19">
            <a:extLst>
              <a:ext uri="{FF2B5EF4-FFF2-40B4-BE49-F238E27FC236}">
                <a16:creationId xmlns:a16="http://schemas.microsoft.com/office/drawing/2014/main" id="{6A659166-E1A2-4930-9C95-2C568E9B00AA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5609768" y="5407679"/>
            <a:ext cx="1440160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통계적 기법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4" name="Rectangle 19">
            <a:extLst>
              <a:ext uri="{FF2B5EF4-FFF2-40B4-BE49-F238E27FC236}">
                <a16:creationId xmlns:a16="http://schemas.microsoft.com/office/drawing/2014/main" id="{FC2C1E16-B5ED-4E10-90CE-5E0892A6738F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5609768" y="5743748"/>
            <a:ext cx="1440160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 dirty="0" err="1">
                <a:ln>
                  <a:noFill/>
                </a:ln>
                <a:effectLst/>
                <a:uLnTx/>
                <a:uFillTx/>
              </a:rPr>
              <a:t>스펙트럴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6580F95-4C08-4C7C-A163-9EFA86F8ECB3}"/>
              </a:ext>
            </a:extLst>
          </p:cNvPr>
          <p:cNvCxnSpPr>
            <a:cxnSpLocks/>
            <a:stCxn id="62" idx="2"/>
            <a:endCxn id="81" idx="1"/>
          </p:cNvCxnSpPr>
          <p:nvPr/>
        </p:nvCxnSpPr>
        <p:spPr>
          <a:xfrm rot="5400000" flipH="1" flipV="1">
            <a:off x="1824393" y="2759367"/>
            <a:ext cx="2816557" cy="3789475"/>
          </a:xfrm>
          <a:prstGeom prst="bentConnector4">
            <a:avLst>
              <a:gd name="adj1" fmla="val -5411"/>
              <a:gd name="adj2" fmla="val 91694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E48BA7B-0FA7-49E7-BA1C-4B8B148FCB96}"/>
              </a:ext>
            </a:extLst>
          </p:cNvPr>
          <p:cNvCxnSpPr>
            <a:cxnSpLocks/>
            <a:stCxn id="62" idx="2"/>
            <a:endCxn id="90" idx="1"/>
          </p:cNvCxnSpPr>
          <p:nvPr/>
        </p:nvCxnSpPr>
        <p:spPr>
          <a:xfrm rot="5400000" flipH="1" flipV="1">
            <a:off x="2966372" y="3901346"/>
            <a:ext cx="532599" cy="3789475"/>
          </a:xfrm>
          <a:prstGeom prst="bentConnector4">
            <a:avLst>
              <a:gd name="adj1" fmla="val -28615"/>
              <a:gd name="adj2" fmla="val 91693"/>
            </a:avLst>
          </a:prstGeom>
          <a:ln w="9525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9">
            <a:extLst>
              <a:ext uri="{FF2B5EF4-FFF2-40B4-BE49-F238E27FC236}">
                <a16:creationId xmlns:a16="http://schemas.microsoft.com/office/drawing/2014/main" id="{9C2667D6-D914-44E8-AE3C-42233129C539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7304462" y="1946019"/>
            <a:ext cx="401654" cy="2599614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예측값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0" name="Flowchart: Merge 72">
            <a:extLst>
              <a:ext uri="{FF2B5EF4-FFF2-40B4-BE49-F238E27FC236}">
                <a16:creationId xmlns:a16="http://schemas.microsoft.com/office/drawing/2014/main" id="{8696C6D6-7ED8-443F-BA7F-90858D004BE8}"/>
              </a:ext>
            </a:extLst>
          </p:cNvPr>
          <p:cNvSpPr/>
          <p:nvPr/>
        </p:nvSpPr>
        <p:spPr>
          <a:xfrm rot="16200000">
            <a:off x="5874742" y="3163118"/>
            <a:ext cx="2599616" cy="165417"/>
          </a:xfrm>
          <a:prstGeom prst="flowChartMerge">
            <a:avLst/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1" name="Rectangle 19">
            <a:extLst>
              <a:ext uri="{FF2B5EF4-FFF2-40B4-BE49-F238E27FC236}">
                <a16:creationId xmlns:a16="http://schemas.microsoft.com/office/drawing/2014/main" id="{FE0CD0AF-0FE4-4155-98C0-486A66190F8F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7304462" y="4735541"/>
            <a:ext cx="401654" cy="1591402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이상탐지 결과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2" name="Flowchart: Merge 72">
            <a:extLst>
              <a:ext uri="{FF2B5EF4-FFF2-40B4-BE49-F238E27FC236}">
                <a16:creationId xmlns:a16="http://schemas.microsoft.com/office/drawing/2014/main" id="{AED3ACD9-43B6-4A04-83E1-2093EAB2FB6B}"/>
              </a:ext>
            </a:extLst>
          </p:cNvPr>
          <p:cNvSpPr/>
          <p:nvPr/>
        </p:nvSpPr>
        <p:spPr>
          <a:xfrm rot="16200000">
            <a:off x="6438959" y="5388425"/>
            <a:ext cx="1471185" cy="165418"/>
          </a:xfrm>
          <a:prstGeom prst="flowChartMerge">
            <a:avLst/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8955F4D-CED1-47B8-8AAB-91A86FC57B39}"/>
              </a:ext>
            </a:extLst>
          </p:cNvPr>
          <p:cNvCxnSpPr/>
          <p:nvPr/>
        </p:nvCxnSpPr>
        <p:spPr>
          <a:xfrm>
            <a:off x="5127410" y="4653136"/>
            <a:ext cx="4578118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9">
            <a:extLst>
              <a:ext uri="{FF2B5EF4-FFF2-40B4-BE49-F238E27FC236}">
                <a16:creationId xmlns:a16="http://schemas.microsoft.com/office/drawing/2014/main" id="{50DCB07E-E067-475E-90EA-314CB1032AF3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5609768" y="6079817"/>
            <a:ext cx="1440160" cy="24713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noProof="0">
                <a:ln>
                  <a:noFill/>
                </a:ln>
                <a:effectLst/>
                <a:uLnTx/>
                <a:uFillTx/>
              </a:rPr>
              <a:t>딥러닝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3" name="Rectangle 163">
            <a:extLst>
              <a:ext uri="{FF2B5EF4-FFF2-40B4-BE49-F238E27FC236}">
                <a16:creationId xmlns:a16="http://schemas.microsoft.com/office/drawing/2014/main" id="{7B2BFA41-6E11-44D2-8E08-8A378B8EB6D7}"/>
              </a:ext>
            </a:extLst>
          </p:cNvPr>
          <p:cNvSpPr/>
          <p:nvPr/>
        </p:nvSpPr>
        <p:spPr bwMode="auto">
          <a:xfrm>
            <a:off x="8114023" y="2832320"/>
            <a:ext cx="1498763" cy="363129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MSE</a:t>
            </a:r>
          </a:p>
        </p:txBody>
      </p:sp>
      <p:sp>
        <p:nvSpPr>
          <p:cNvPr id="124" name="Rectangle 163">
            <a:extLst>
              <a:ext uri="{FF2B5EF4-FFF2-40B4-BE49-F238E27FC236}">
                <a16:creationId xmlns:a16="http://schemas.microsoft.com/office/drawing/2014/main" id="{D66540CE-EC94-4174-85F9-7725DF3BC210}"/>
              </a:ext>
            </a:extLst>
          </p:cNvPr>
          <p:cNvSpPr/>
          <p:nvPr/>
        </p:nvSpPr>
        <p:spPr bwMode="auto">
          <a:xfrm>
            <a:off x="8114024" y="3333271"/>
            <a:ext cx="1498764" cy="363129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RMSE</a:t>
            </a:r>
          </a:p>
        </p:txBody>
      </p:sp>
      <p:sp>
        <p:nvSpPr>
          <p:cNvPr id="125" name="Rectangle 163">
            <a:extLst>
              <a:ext uri="{FF2B5EF4-FFF2-40B4-BE49-F238E27FC236}">
                <a16:creationId xmlns:a16="http://schemas.microsoft.com/office/drawing/2014/main" id="{4A76E5E5-BBEA-4336-94DD-AAF320A191B4}"/>
              </a:ext>
            </a:extLst>
          </p:cNvPr>
          <p:cNvSpPr/>
          <p:nvPr/>
        </p:nvSpPr>
        <p:spPr bwMode="auto">
          <a:xfrm>
            <a:off x="8114024" y="2331369"/>
            <a:ext cx="1498763" cy="363129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MAPE</a:t>
            </a:r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1BA81EC5-B99C-4272-982F-C1A75ABCCD57}"/>
              </a:ext>
            </a:extLst>
          </p:cNvPr>
          <p:cNvCxnSpPr>
            <a:cxnSpLocks/>
            <a:stCxn id="71" idx="2"/>
            <a:endCxn id="109" idx="3"/>
          </p:cNvCxnSpPr>
          <p:nvPr/>
        </p:nvCxnSpPr>
        <p:spPr>
          <a:xfrm rot="5400000" flipH="1" flipV="1">
            <a:off x="4254434" y="2610702"/>
            <a:ext cx="2816557" cy="4086806"/>
          </a:xfrm>
          <a:prstGeom prst="bentConnector4">
            <a:avLst>
              <a:gd name="adj1" fmla="val -11498"/>
              <a:gd name="adj2" fmla="val 105594"/>
            </a:avLst>
          </a:prstGeom>
          <a:ln w="9525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4D581E7-C470-4C6A-84D1-819937F681AB}"/>
              </a:ext>
            </a:extLst>
          </p:cNvPr>
          <p:cNvSpPr txBox="1"/>
          <p:nvPr/>
        </p:nvSpPr>
        <p:spPr>
          <a:xfrm>
            <a:off x="7753319" y="2835197"/>
            <a:ext cx="401654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/>
              <a:t>오차 </a:t>
            </a:r>
            <a:br>
              <a:rPr lang="en-US" altLang="ko-KR" sz="1200" b="1" dirty="0"/>
            </a:br>
            <a:r>
              <a:rPr lang="ko-KR" altLang="en-US" sz="1200" b="1" dirty="0"/>
              <a:t>비교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C0B03D1-A542-4D57-9F3D-75909858B5CB}"/>
              </a:ext>
            </a:extLst>
          </p:cNvPr>
          <p:cNvSpPr/>
          <p:nvPr/>
        </p:nvSpPr>
        <p:spPr>
          <a:xfrm>
            <a:off x="8114025" y="3778804"/>
            <a:ext cx="14987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시계열 예측을 통해 도출된 </a:t>
            </a:r>
            <a:r>
              <a:rPr lang="ko-KR" altLang="en-US" sz="1000" dirty="0" err="1"/>
              <a:t>예측값과</a:t>
            </a:r>
            <a:r>
              <a:rPr lang="ko-KR" altLang="en-US" sz="1000" dirty="0"/>
              <a:t> </a:t>
            </a:r>
            <a:r>
              <a:rPr lang="en-US" altLang="ko-KR" sz="1000" dirty="0"/>
              <a:t>Test </a:t>
            </a:r>
            <a:r>
              <a:rPr lang="ko-KR" altLang="en-US" sz="1000" dirty="0"/>
              <a:t>데이터의 값의 오차 비교</a:t>
            </a:r>
            <a:endParaRPr lang="en-US" altLang="ko-KR" sz="10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BD1B7D7-74E4-40CB-AF13-0D8164986AC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08921" y="5071609"/>
            <a:ext cx="1503864" cy="7097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98F4D3BD-4910-4511-B0A1-B66C19BC6A50}"/>
              </a:ext>
            </a:extLst>
          </p:cNvPr>
          <p:cNvCxnSpPr>
            <a:cxnSpLocks/>
            <a:stCxn id="111" idx="3"/>
            <a:endCxn id="42" idx="1"/>
          </p:cNvCxnSpPr>
          <p:nvPr/>
        </p:nvCxnSpPr>
        <p:spPr>
          <a:xfrm flipV="1">
            <a:off x="7706116" y="5426490"/>
            <a:ext cx="402805" cy="104752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A6FBA048-1C4B-470E-9120-62B43C18FF1E}"/>
              </a:ext>
            </a:extLst>
          </p:cNvPr>
          <p:cNvSpPr txBox="1"/>
          <p:nvPr/>
        </p:nvSpPr>
        <p:spPr>
          <a:xfrm>
            <a:off x="7746315" y="4946062"/>
            <a:ext cx="547942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/>
              <a:t>이력 비교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BEC0282-B972-4D29-A5C0-6B00C0AC6DD1}"/>
              </a:ext>
            </a:extLst>
          </p:cNvPr>
          <p:cNvSpPr/>
          <p:nvPr/>
        </p:nvSpPr>
        <p:spPr>
          <a:xfrm>
            <a:off x="8114025" y="5778400"/>
            <a:ext cx="14987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이상탐지로 도출된 시점과 공구 교체 이력 을 비교하여 비율로 정확도 도출</a:t>
            </a:r>
            <a:endParaRPr lang="en-US" altLang="ko-KR" sz="1000" dirty="0"/>
          </a:p>
        </p:txBody>
      </p:sp>
      <p:sp>
        <p:nvSpPr>
          <p:cNvPr id="159" name="Rectangle 43">
            <a:extLst>
              <a:ext uri="{FF2B5EF4-FFF2-40B4-BE49-F238E27FC236}">
                <a16:creationId xmlns:a16="http://schemas.microsoft.com/office/drawing/2014/main" id="{E702D3EA-837F-40BB-9447-C22AB0EE83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82322" y="4727426"/>
            <a:ext cx="1530466" cy="30003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solidFill>
              <a:srgbClr val="727272"/>
            </a:solidFill>
            <a:miter lim="800000"/>
            <a:headEnd/>
            <a:tailEnd/>
          </a:ln>
          <a:effectLst/>
        </p:spPr>
        <p:txBody>
          <a:bodyPr lIns="90000" rIns="36000" anchor="ctr"/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/>
              <a:t>현장 공구 교체 이력</a:t>
            </a:r>
          </a:p>
        </p:txBody>
      </p:sp>
      <p:sp>
        <p:nvSpPr>
          <p:cNvPr id="161" name="Rectangle 43">
            <a:extLst>
              <a:ext uri="{FF2B5EF4-FFF2-40B4-BE49-F238E27FC236}">
                <a16:creationId xmlns:a16="http://schemas.microsoft.com/office/drawing/2014/main" id="{B7CE3924-0EFE-4045-9506-7455069B96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08920" y="1946111"/>
            <a:ext cx="1503865" cy="30003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solidFill>
              <a:srgbClr val="727272"/>
            </a:solidFill>
            <a:miter lim="800000"/>
            <a:headEnd/>
            <a:tailEnd/>
          </a:ln>
          <a:effectLst/>
        </p:spPr>
        <p:txBody>
          <a:bodyPr lIns="90000" rIns="36000" anchor="ctr"/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/>
              <a:t>오차비교 기법</a:t>
            </a:r>
          </a:p>
        </p:txBody>
      </p:sp>
      <p:sp>
        <p:nvSpPr>
          <p:cNvPr id="63" name="Rectangle 19">
            <a:extLst>
              <a:ext uri="{FF2B5EF4-FFF2-40B4-BE49-F238E27FC236}">
                <a16:creationId xmlns:a16="http://schemas.microsoft.com/office/drawing/2014/main" id="{C8672B6B-C687-4067-8710-19624E718E2D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6255082" y="3962433"/>
            <a:ext cx="796561" cy="583200"/>
          </a:xfrm>
          <a:prstGeom prst="rect">
            <a:avLst/>
          </a:prstGeom>
          <a:noFill/>
          <a:ln w="1270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0" tIns="72000" rIns="0" bIns="72000" anchor="ctr"/>
          <a:lstStyle/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-15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학습률</a:t>
            </a:r>
            <a:r>
              <a:rPr kumimoji="0" lang="en-US" altLang="ko-KR" sz="1200" b="1" i="0" u="none" strike="noStrike" kern="0" cap="none" spc="-15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3%,</a:t>
            </a:r>
          </a:p>
          <a:p>
            <a:pPr marL="1587" marR="0" lvl="1" algn="ctr" defTabSz="91440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-15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에포크</a:t>
            </a:r>
            <a:r>
              <a:rPr kumimoji="0" lang="en-US" altLang="ko-KR" sz="1200" b="1" i="0" u="none" strike="noStrike" kern="0" cap="none" spc="-15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1000, </a:t>
            </a:r>
            <a:br>
              <a:rPr kumimoji="0" lang="en-US" altLang="ko-KR" sz="1200" b="1" i="0" u="none" strike="noStrike" kern="0" cap="none" spc="-15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ko-KR" altLang="en-US" sz="1200" b="1" i="0" u="none" strike="noStrike" kern="0" cap="none" spc="-15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배치크기</a:t>
            </a:r>
            <a:r>
              <a:rPr kumimoji="0" lang="en-US" altLang="ko-KR" sz="1200" b="1" i="0" u="none" strike="noStrike" kern="0" cap="none" spc="-15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20</a:t>
            </a:r>
          </a:p>
        </p:txBody>
      </p:sp>
    </p:spTree>
    <p:extLst>
      <p:ext uri="{BB962C8B-B14F-4D97-AF65-F5344CB8AC3E}">
        <p14:creationId xmlns:p14="http://schemas.microsoft.com/office/powerpoint/2010/main" val="365730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A6B8DB-C42A-4E8A-A73E-1375A81BB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3001006"/>
            <a:ext cx="3440831" cy="38569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BC56B2-5E81-4A61-8045-D04D9657D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0830" cy="30238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gray">
          <a:xfrm>
            <a:off x="2814532" y="2910963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gray">
          <a:xfrm>
            <a:off x="2814532" y="3778554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gray">
          <a:xfrm>
            <a:off x="2814532" y="4646145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5"/>
          <p:cNvSpPr>
            <a:spLocks noChangeArrowheads="1"/>
          </p:cNvSpPr>
          <p:nvPr/>
        </p:nvSpPr>
        <p:spPr bwMode="gray">
          <a:xfrm>
            <a:off x="3508061" y="1695261"/>
            <a:ext cx="6011931" cy="3189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72000" anchor="b">
            <a:spAutoFit/>
          </a:bodyPr>
          <a:lstStyle/>
          <a:p>
            <a:pPr defTabSz="839788" fontAlgn="ctr">
              <a:buClr>
                <a:srgbClr val="FFD200"/>
              </a:buClr>
              <a:buSzPct val="75000"/>
            </a:pPr>
            <a:r>
              <a:rPr kumimoji="1" lang="en-US" altLang="ko-KR" sz="1600" b="1" i="1" dirty="0">
                <a:solidFill>
                  <a:srgbClr val="000000">
                    <a:lumMod val="50000"/>
                    <a:lumOff val="50000"/>
                  </a:srgbClr>
                </a:solidFill>
                <a:cs typeface="Arial" pitchFamily="34" charset="0"/>
              </a:rPr>
              <a:t>AI </a:t>
            </a:r>
            <a:r>
              <a:rPr kumimoji="1" lang="ko-KR" altLang="en-US" sz="1600" b="1" i="1" dirty="0">
                <a:solidFill>
                  <a:srgbClr val="000000">
                    <a:lumMod val="50000"/>
                    <a:lumOff val="50000"/>
                  </a:srgbClr>
                </a:solidFill>
                <a:cs typeface="Arial" pitchFamily="34" charset="0"/>
              </a:rPr>
              <a:t>기반 지능형 공구수명 예측 시스템 개발</a:t>
            </a:r>
            <a:endParaRPr kumimoji="1" lang="en-US" altLang="ko-KR" sz="1600" b="1" i="1" dirty="0">
              <a:solidFill>
                <a:srgbClr val="000000">
                  <a:lumMod val="50000"/>
                  <a:lumOff val="50000"/>
                </a:srgbClr>
              </a:solidFill>
              <a:latin typeface="맑은 고딕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gray">
          <a:xfrm>
            <a:off x="3440831" y="2046084"/>
            <a:ext cx="6079162" cy="0"/>
          </a:xfrm>
          <a:prstGeom prst="line">
            <a:avLst/>
          </a:prstGeom>
          <a:solidFill>
            <a:srgbClr val="B4B4B4"/>
          </a:solidFill>
          <a:ln w="7620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AutoShape 15"/>
          <p:cNvSpPr>
            <a:spLocks noChangeArrowheads="1"/>
          </p:cNvSpPr>
          <p:nvPr/>
        </p:nvSpPr>
        <p:spPr bwMode="gray">
          <a:xfrm>
            <a:off x="3204714" y="2210128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ko-KR" altLang="en-US" sz="2000" b="1" i="1" kern="0" dirty="0">
                <a:solidFill>
                  <a:srgbClr val="000000"/>
                </a:solidFill>
              </a:rPr>
              <a:t>데이터 수집계획</a:t>
            </a:r>
          </a:p>
        </p:txBody>
      </p:sp>
      <p:sp>
        <p:nvSpPr>
          <p:cNvPr id="27" name="Rectangle 26"/>
          <p:cNvSpPr/>
          <p:nvPr/>
        </p:nvSpPr>
        <p:spPr bwMode="gray">
          <a:xfrm>
            <a:off x="2792700" y="2186735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US" altLang="ko-KR" sz="4000" b="1" i="1" kern="0" dirty="0">
                <a:solidFill>
                  <a:srgbClr val="254483"/>
                </a:solidFill>
              </a:rPr>
              <a:t>Ⅰ</a:t>
            </a:r>
          </a:p>
        </p:txBody>
      </p:sp>
      <p:sp>
        <p:nvSpPr>
          <p:cNvPr id="28" name="AutoShape 15"/>
          <p:cNvSpPr>
            <a:spLocks noChangeArrowheads="1"/>
          </p:cNvSpPr>
          <p:nvPr/>
        </p:nvSpPr>
        <p:spPr bwMode="gray">
          <a:xfrm>
            <a:off x="3204714" y="3070670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ko-KR" altLang="en-US" sz="2000" b="1" i="1" kern="0" dirty="0">
                <a:solidFill>
                  <a:srgbClr val="FFFFFF">
                    <a:lumMod val="75000"/>
                  </a:srgbClr>
                </a:solidFill>
              </a:rPr>
              <a:t>데이터 분석계획</a:t>
            </a:r>
          </a:p>
        </p:txBody>
      </p:sp>
      <p:sp>
        <p:nvSpPr>
          <p:cNvPr id="29" name="Rectangle 28"/>
          <p:cNvSpPr/>
          <p:nvPr/>
        </p:nvSpPr>
        <p:spPr bwMode="gray">
          <a:xfrm>
            <a:off x="2792700" y="3047277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US" altLang="ko-KR" sz="4000" b="1" i="1" kern="0" dirty="0">
                <a:solidFill>
                  <a:srgbClr val="254483"/>
                </a:solidFill>
              </a:rPr>
              <a:t>Ⅱ</a:t>
            </a:r>
          </a:p>
        </p:txBody>
      </p:sp>
      <p:sp>
        <p:nvSpPr>
          <p:cNvPr id="30" name="AutoShape 15"/>
          <p:cNvSpPr>
            <a:spLocks noChangeArrowheads="1"/>
          </p:cNvSpPr>
          <p:nvPr/>
        </p:nvSpPr>
        <p:spPr bwMode="gray">
          <a:xfrm>
            <a:off x="3204714" y="3931212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en-US" altLang="ko-KR" sz="2000" b="1" i="1" kern="0" dirty="0">
                <a:solidFill>
                  <a:srgbClr val="FFFFFF">
                    <a:lumMod val="75000"/>
                  </a:srgbClr>
                </a:solidFill>
              </a:rPr>
              <a:t>AI</a:t>
            </a:r>
            <a:r>
              <a:rPr kumimoji="1" lang="ko-KR" altLang="en-US" sz="2000" b="1" i="1" kern="0" dirty="0">
                <a:solidFill>
                  <a:srgbClr val="FFFFFF">
                    <a:lumMod val="75000"/>
                  </a:srgbClr>
                </a:solidFill>
              </a:rPr>
              <a:t> 분석모델 구축설계도</a:t>
            </a:r>
          </a:p>
        </p:txBody>
      </p:sp>
      <p:sp>
        <p:nvSpPr>
          <p:cNvPr id="31" name="Rectangle 30"/>
          <p:cNvSpPr/>
          <p:nvPr/>
        </p:nvSpPr>
        <p:spPr bwMode="gray">
          <a:xfrm>
            <a:off x="2792700" y="3907819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GB" altLang="ko-KR" sz="4000" b="1" i="1" kern="0" dirty="0">
                <a:solidFill>
                  <a:srgbClr val="254483"/>
                </a:solidFill>
              </a:rPr>
              <a:t>Ⅲ</a:t>
            </a:r>
            <a:endParaRPr lang="en-US" altLang="ko-KR" sz="4000" b="1" i="1" kern="0" dirty="0">
              <a:solidFill>
                <a:srgbClr val="254483"/>
              </a:solidFill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3204714" y="4791754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en-US" altLang="ko-KR" sz="2000" b="1" i="1" kern="0" dirty="0">
                <a:solidFill>
                  <a:srgbClr val="FFFFFF">
                    <a:lumMod val="75000"/>
                  </a:srgbClr>
                </a:solidFill>
              </a:rPr>
              <a:t>AI </a:t>
            </a:r>
            <a:r>
              <a:rPr kumimoji="1" lang="ko-KR" altLang="en-US" sz="2000" b="1" i="1" kern="0" dirty="0">
                <a:solidFill>
                  <a:srgbClr val="FFFFFF">
                    <a:lumMod val="75000"/>
                  </a:srgbClr>
                </a:solidFill>
              </a:rPr>
              <a:t>분석모델 검증 및 현장적용 계획</a:t>
            </a:r>
          </a:p>
        </p:txBody>
      </p:sp>
      <p:sp>
        <p:nvSpPr>
          <p:cNvPr id="33" name="Rectangle 32"/>
          <p:cNvSpPr/>
          <p:nvPr/>
        </p:nvSpPr>
        <p:spPr bwMode="gray">
          <a:xfrm>
            <a:off x="2792700" y="4768361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GB" altLang="ko-KR" sz="4000" b="1" i="1" kern="0" dirty="0">
                <a:solidFill>
                  <a:srgbClr val="254483"/>
                </a:solidFill>
              </a:rPr>
              <a:t>Ⅳ</a:t>
            </a:r>
            <a:endParaRPr lang="en-US" altLang="ko-KR" sz="4000" b="1" i="1" kern="0" dirty="0">
              <a:solidFill>
                <a:srgbClr val="254483"/>
              </a:solidFill>
            </a:endParaRPr>
          </a:p>
        </p:txBody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B771F622-40D0-4BA4-8894-F1D0A2110B99}"/>
              </a:ext>
            </a:extLst>
          </p:cNvPr>
          <p:cNvCxnSpPr/>
          <p:nvPr/>
        </p:nvCxnSpPr>
        <p:spPr bwMode="gray">
          <a:xfrm>
            <a:off x="2814532" y="5513736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9409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현장적용 계획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9FABAE-622D-417B-8488-89354EC98A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en-US" altLang="ko-KR" spc="-150" dirty="0" err="1">
                <a:latin typeface="+mn-ea"/>
              </a:rPr>
              <a:t>Focas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전류센서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진동센서를 통해 수집된 설비 데이터로 시계열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이상탐지 모델이 복합적으로 적용되고 시계열 </a:t>
            </a:r>
            <a:r>
              <a:rPr lang="ko-KR" altLang="en-US" spc="-150" dirty="0" err="1">
                <a:latin typeface="+mn-ea"/>
              </a:rPr>
              <a:t>예측값을</a:t>
            </a:r>
            <a:r>
              <a:rPr lang="ko-KR" altLang="en-US" spc="-150" dirty="0">
                <a:latin typeface="+mn-ea"/>
              </a:rPr>
              <a:t> 기반으로 이상탐지를 수행하여 현장 </a:t>
            </a:r>
            <a:r>
              <a:rPr lang="ko-KR" altLang="en-US" spc="-150" dirty="0" err="1">
                <a:latin typeface="+mn-ea"/>
              </a:rPr>
              <a:t>경광등을</a:t>
            </a:r>
            <a:r>
              <a:rPr lang="ko-KR" altLang="en-US" spc="-150" dirty="0">
                <a:latin typeface="+mn-ea"/>
              </a:rPr>
              <a:t> 통해 교체 시기를 전달합니다</a:t>
            </a:r>
            <a:r>
              <a:rPr lang="en-US" altLang="ko-KR" spc="-150" dirty="0">
                <a:latin typeface="+mn-ea"/>
              </a:rPr>
              <a:t>.</a:t>
            </a:r>
            <a:endParaRPr lang="ko-KR" altLang="en-US" spc="-150" dirty="0">
              <a:latin typeface="+mn-ea"/>
            </a:endParaRPr>
          </a:p>
        </p:txBody>
      </p:sp>
      <p:sp>
        <p:nvSpPr>
          <p:cNvPr id="50" name="Text Box 13">
            <a:extLst>
              <a:ext uri="{FF2B5EF4-FFF2-40B4-BE49-F238E27FC236}">
                <a16:creationId xmlns:a16="http://schemas.microsoft.com/office/drawing/2014/main" id="{4A7E6878-A0D7-41BB-89B0-5197D7230B2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/>
          <a:p>
            <a:pPr algn="r" eaLnBrk="0" fontAlgn="base" hangingPunct="0">
              <a:spcAft>
                <a:spcPct val="0"/>
              </a:spcAft>
            </a:pPr>
            <a:r>
              <a:rPr lang="en-US" altLang="ko-KR" sz="1200" b="1" dirty="0">
                <a:solidFill>
                  <a:srgbClr val="545454">
                    <a:lumMod val="75000"/>
                  </a:srgbClr>
                </a:solidFill>
              </a:rPr>
              <a:t>4. AI </a:t>
            </a:r>
            <a:r>
              <a:rPr lang="ko-KR" altLang="en-US" sz="1200" b="1" dirty="0">
                <a:solidFill>
                  <a:srgbClr val="545454">
                    <a:lumMod val="75000"/>
                  </a:srgbClr>
                </a:solidFill>
              </a:rPr>
              <a:t>분석모델 검증 및 현장적용 계획 </a:t>
            </a:r>
            <a:endParaRPr lang="en-US" altLang="ko-KR" sz="1200" b="1" dirty="0">
              <a:solidFill>
                <a:srgbClr val="545454">
                  <a:lumMod val="75000"/>
                </a:srgbClr>
              </a:solidFill>
            </a:endParaRPr>
          </a:p>
          <a:p>
            <a:pPr algn="r" eaLnBrk="0" fontAlgn="base" hangingPunct="0">
              <a:spcAft>
                <a:spcPct val="0"/>
              </a:spcAft>
            </a:pPr>
            <a:endParaRPr lang="ko-KR" altLang="en-US" sz="1200" b="1" dirty="0">
              <a:solidFill>
                <a:srgbClr val="545454">
                  <a:lumMod val="75000"/>
                </a:srgbClr>
              </a:solidFill>
            </a:endParaRPr>
          </a:p>
        </p:txBody>
      </p:sp>
      <p:sp>
        <p:nvSpPr>
          <p:cNvPr id="243" name="Text Box 77">
            <a:extLst>
              <a:ext uri="{FF2B5EF4-FFF2-40B4-BE49-F238E27FC236}">
                <a16:creationId xmlns:a16="http://schemas.microsoft.com/office/drawing/2014/main" id="{89FE28F3-DF59-4531-B2A7-64D2037FC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269" y="1552530"/>
            <a:ext cx="1303242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>
              <a:defRPr/>
            </a:pPr>
            <a:r>
              <a:rPr lang="ko-KR" altLang="en-US" sz="1600" b="1" kern="0" dirty="0">
                <a:latin typeface="맑은 고딕" panose="020B0503020000020004" pitchFamily="50" charset="-127"/>
              </a:rPr>
              <a:t>이상탐지 모델</a:t>
            </a:r>
          </a:p>
        </p:txBody>
      </p:sp>
      <p:sp>
        <p:nvSpPr>
          <p:cNvPr id="244" name="Line 78">
            <a:extLst>
              <a:ext uri="{FF2B5EF4-FFF2-40B4-BE49-F238E27FC236}">
                <a16:creationId xmlns:a16="http://schemas.microsoft.com/office/drawing/2014/main" id="{44B5F29B-8EB7-47A6-95EB-D1305752E7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385" y="1824715"/>
            <a:ext cx="5783263" cy="0"/>
          </a:xfrm>
          <a:prstGeom prst="line">
            <a:avLst/>
          </a:prstGeom>
          <a:noFill/>
          <a:ln w="9525">
            <a:solidFill>
              <a:sysClr val="windowText" lastClr="000000">
                <a:lumMod val="50000"/>
                <a:lumOff val="50000"/>
              </a:sys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56EA095-7646-457C-95F8-61D5592C32D8}"/>
              </a:ext>
            </a:extLst>
          </p:cNvPr>
          <p:cNvGrpSpPr/>
          <p:nvPr/>
        </p:nvGrpSpPr>
        <p:grpSpPr>
          <a:xfrm>
            <a:off x="576847" y="4100436"/>
            <a:ext cx="5784801" cy="1819366"/>
            <a:chOff x="576847" y="1955164"/>
            <a:chExt cx="5711825" cy="1819366"/>
          </a:xfrm>
        </p:grpSpPr>
        <p:sp>
          <p:nvSpPr>
            <p:cNvPr id="163" name="Rectangle 119" descr="밝은 상향 대각선">
              <a:extLst>
                <a:ext uri="{FF2B5EF4-FFF2-40B4-BE49-F238E27FC236}">
                  <a16:creationId xmlns:a16="http://schemas.microsoft.com/office/drawing/2014/main" id="{0CF3256E-EB6F-4879-8A14-5F83A6809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47" y="1955164"/>
              <a:ext cx="5711825" cy="1819366"/>
            </a:xfrm>
            <a:prstGeom prst="rect">
              <a:avLst/>
            </a:prstGeom>
            <a:gradFill rotWithShape="1">
              <a:gsLst>
                <a:gs pos="0">
                  <a:srgbClr val="5990C7">
                    <a:alpha val="67000"/>
                  </a:srgbClr>
                </a:gs>
                <a:gs pos="100000">
                  <a:srgbClr val="AAC6E2"/>
                </a:gs>
              </a:gsLst>
              <a:lin ang="5400000" scaled="1"/>
            </a:gradFill>
            <a:ln w="3175" algn="ctr">
              <a:noFill/>
              <a:miter lim="800000"/>
              <a:headEnd/>
              <a:tailEnd/>
            </a:ln>
          </p:spPr>
          <p:txBody>
            <a:bodyPr lIns="90000" rIns="180000"/>
            <a:lstStyle/>
            <a:p>
              <a:pPr algn="ctr">
                <a:defRPr/>
              </a:pPr>
              <a:endPara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5" name="AutoShape 201">
              <a:extLst>
                <a:ext uri="{FF2B5EF4-FFF2-40B4-BE49-F238E27FC236}">
                  <a16:creationId xmlns:a16="http://schemas.microsoft.com/office/drawing/2014/main" id="{525407A1-9B00-41D9-98E2-6A83A42F6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59" y="2005964"/>
              <a:ext cx="5638800" cy="1665287"/>
            </a:xfrm>
            <a:prstGeom prst="roundRect">
              <a:avLst>
                <a:gd name="adj" fmla="val 1778"/>
              </a:avLst>
            </a:prstGeom>
            <a:gradFill rotWithShape="1">
              <a:gsLst>
                <a:gs pos="0">
                  <a:srgbClr val="ECF8FE"/>
                </a:gs>
                <a:gs pos="100000">
                  <a:srgbClr val="FFFFFF"/>
                </a:gs>
              </a:gsLst>
              <a:lin ang="2700000" scaled="1"/>
            </a:gra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5" name="Freeform 218">
              <a:extLst>
                <a:ext uri="{FF2B5EF4-FFF2-40B4-BE49-F238E27FC236}">
                  <a16:creationId xmlns:a16="http://schemas.microsoft.com/office/drawing/2014/main" id="{EE5549D6-6FB9-4C39-90D0-A61336AE7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070" y="2381076"/>
              <a:ext cx="88246" cy="1117547"/>
            </a:xfrm>
            <a:custGeom>
              <a:avLst/>
              <a:gdLst>
                <a:gd name="T0" fmla="*/ 0 w 4"/>
                <a:gd name="T1" fmla="*/ 0 h 256"/>
                <a:gd name="T2" fmla="*/ 0 w 4"/>
                <a:gd name="T3" fmla="*/ 2147483647 h 256"/>
                <a:gd name="T4" fmla="*/ 2147483647 w 4"/>
                <a:gd name="T5" fmla="*/ 2147483647 h 256"/>
                <a:gd name="T6" fmla="*/ 0 60000 65536"/>
                <a:gd name="T7" fmla="*/ 0 60000 65536"/>
                <a:gd name="T8" fmla="*/ 0 60000 65536"/>
                <a:gd name="T9" fmla="*/ 0 w 4"/>
                <a:gd name="T10" fmla="*/ 0 h 256"/>
                <a:gd name="T11" fmla="*/ 4 w 4"/>
                <a:gd name="T12" fmla="*/ 256 h 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" h="256">
                  <a:moveTo>
                    <a:pt x="0" y="0"/>
                  </a:moveTo>
                  <a:lnTo>
                    <a:pt x="0" y="256"/>
                  </a:lnTo>
                  <a:lnTo>
                    <a:pt x="4" y="256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latinLnBrk="0">
                <a:defRPr/>
              </a:pPr>
              <a:endPara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3" name="Line 224">
              <a:extLst>
                <a:ext uri="{FF2B5EF4-FFF2-40B4-BE49-F238E27FC236}">
                  <a16:creationId xmlns:a16="http://schemas.microsoft.com/office/drawing/2014/main" id="{DF22C964-3DBF-478D-991C-0A4254CEC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070" y="3498622"/>
              <a:ext cx="4373436" cy="12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90000"/>
                </a:lnSpc>
                <a:defRPr/>
              </a:pPr>
              <a:endParaRPr lang="ko-KR" altLang="en-US" sz="1000" kern="0" dirty="0">
                <a:solidFill>
                  <a:srgbClr val="333333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8" name="Rectangle 229">
              <a:extLst>
                <a:ext uri="{FF2B5EF4-FFF2-40B4-BE49-F238E27FC236}">
                  <a16:creationId xmlns:a16="http://schemas.microsoft.com/office/drawing/2014/main" id="{7DED2169-5105-4991-A9E1-8DDAF82E6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367" y="3467471"/>
              <a:ext cx="70298" cy="154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latinLnBrk="0">
                <a:spcBef>
                  <a:spcPct val="10000"/>
                </a:spcBef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0</a:t>
              </a:r>
            </a:p>
          </p:txBody>
        </p:sp>
        <p:sp>
          <p:nvSpPr>
            <p:cNvPr id="224" name="Rectangle 231">
              <a:extLst>
                <a:ext uri="{FF2B5EF4-FFF2-40B4-BE49-F238E27FC236}">
                  <a16:creationId xmlns:a16="http://schemas.microsoft.com/office/drawing/2014/main" id="{DC3A6A10-24E7-45EB-B772-87E2BC583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87" y="3186889"/>
              <a:ext cx="28213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latinLnBrk="0">
                <a:spcBef>
                  <a:spcPct val="10000"/>
                </a:spcBef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2000</a:t>
              </a:r>
            </a:p>
          </p:txBody>
        </p:sp>
        <p:sp>
          <p:nvSpPr>
            <p:cNvPr id="228" name="Rectangle 232">
              <a:extLst>
                <a:ext uri="{FF2B5EF4-FFF2-40B4-BE49-F238E27FC236}">
                  <a16:creationId xmlns:a16="http://schemas.microsoft.com/office/drawing/2014/main" id="{9A277C26-FD0E-4E12-A79E-FD5AB125D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608" y="2905738"/>
              <a:ext cx="282688" cy="154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latinLnBrk="0">
                <a:spcBef>
                  <a:spcPct val="10000"/>
                </a:spcBef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4000</a:t>
              </a:r>
            </a:p>
          </p:txBody>
        </p:sp>
        <p:sp>
          <p:nvSpPr>
            <p:cNvPr id="230" name="Rectangle 233">
              <a:extLst>
                <a:ext uri="{FF2B5EF4-FFF2-40B4-BE49-F238E27FC236}">
                  <a16:creationId xmlns:a16="http://schemas.microsoft.com/office/drawing/2014/main" id="{E6D0DE94-D4D7-4F75-8094-CC5465B58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608" y="2624586"/>
              <a:ext cx="282688" cy="154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latinLnBrk="0">
                <a:spcBef>
                  <a:spcPct val="10000"/>
                </a:spcBef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6000</a:t>
              </a:r>
            </a:p>
          </p:txBody>
        </p:sp>
        <p:sp>
          <p:nvSpPr>
            <p:cNvPr id="234" name="Rectangle 235">
              <a:extLst>
                <a:ext uri="{FF2B5EF4-FFF2-40B4-BE49-F238E27FC236}">
                  <a16:creationId xmlns:a16="http://schemas.microsoft.com/office/drawing/2014/main" id="{81295D8E-DC20-4AAB-9231-503124F5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59" y="2343435"/>
              <a:ext cx="352986" cy="154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latinLnBrk="0">
                <a:spcBef>
                  <a:spcPct val="10000"/>
                </a:spcBef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8000</a:t>
              </a: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0AFA595-1597-4132-98B3-EF6FA35E4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958" y="2382603"/>
              <a:ext cx="3576395" cy="1118845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954AE9BF-0A41-430C-975A-3A0F274FC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5065" y="2394703"/>
              <a:ext cx="895185" cy="1094644"/>
            </a:xfrm>
            <a:prstGeom prst="rect">
              <a:avLst/>
            </a:prstGeom>
          </p:spPr>
        </p:pic>
        <p:sp>
          <p:nvSpPr>
            <p:cNvPr id="236" name="Line 236">
              <a:extLst>
                <a:ext uri="{FF2B5EF4-FFF2-40B4-BE49-F238E27FC236}">
                  <a16:creationId xmlns:a16="http://schemas.microsoft.com/office/drawing/2014/main" id="{B87CF216-7EEF-4DA0-86BB-2CBE42EB78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616" y="2321370"/>
              <a:ext cx="0" cy="1174657"/>
            </a:xfrm>
            <a:prstGeom prst="line">
              <a:avLst/>
            </a:prstGeom>
            <a:noFill/>
            <a:ln w="22225">
              <a:solidFill>
                <a:srgbClr val="333333"/>
              </a:solidFill>
              <a:prstDash val="sysDot"/>
              <a:round/>
              <a:headEnd/>
              <a:tailEnd/>
            </a:ln>
          </p:spPr>
          <p:txBody>
            <a:bodyPr lIns="54000" tIns="46800" rIns="54000" bIns="46800" anchor="ctr"/>
            <a:lstStyle/>
            <a:p>
              <a:pPr algn="ctr">
                <a:lnSpc>
                  <a:spcPct val="90000"/>
                </a:lnSpc>
                <a:defRPr/>
              </a:pPr>
              <a:endParaRPr lang="ko-KR" altLang="en-US" sz="1000" kern="0" dirty="0">
                <a:solidFill>
                  <a:srgbClr val="333333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7" name="Line 237">
              <a:extLst>
                <a:ext uri="{FF2B5EF4-FFF2-40B4-BE49-F238E27FC236}">
                  <a16:creationId xmlns:a16="http://schemas.microsoft.com/office/drawing/2014/main" id="{0B34972F-0BD0-4DA6-AA43-FD49007DF1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5065" y="2321370"/>
              <a:ext cx="0" cy="1174657"/>
            </a:xfrm>
            <a:prstGeom prst="line">
              <a:avLst/>
            </a:prstGeom>
            <a:noFill/>
            <a:ln w="22225">
              <a:solidFill>
                <a:srgbClr val="333333"/>
              </a:solidFill>
              <a:prstDash val="sysDot"/>
              <a:round/>
              <a:headEnd/>
              <a:tailEnd/>
            </a:ln>
          </p:spPr>
          <p:txBody>
            <a:bodyPr lIns="54000" tIns="46800" rIns="54000" bIns="46800" anchor="ctr"/>
            <a:lstStyle/>
            <a:p>
              <a:pPr algn="ctr">
                <a:lnSpc>
                  <a:spcPct val="90000"/>
                </a:lnSpc>
                <a:defRPr/>
              </a:pPr>
              <a:endParaRPr lang="ko-KR" altLang="en-US" sz="1000" kern="0" dirty="0">
                <a:solidFill>
                  <a:srgbClr val="333333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8" name="Line 238">
              <a:extLst>
                <a:ext uri="{FF2B5EF4-FFF2-40B4-BE49-F238E27FC236}">
                  <a16:creationId xmlns:a16="http://schemas.microsoft.com/office/drawing/2014/main" id="{4C3FA3BC-0867-4A21-94A5-A82671B237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50250" y="2321370"/>
              <a:ext cx="0" cy="1174657"/>
            </a:xfrm>
            <a:prstGeom prst="line">
              <a:avLst/>
            </a:prstGeom>
            <a:noFill/>
            <a:ln w="22225">
              <a:solidFill>
                <a:srgbClr val="333333"/>
              </a:solidFill>
              <a:prstDash val="sysDot"/>
              <a:round/>
              <a:headEnd/>
              <a:tailEnd/>
            </a:ln>
          </p:spPr>
          <p:txBody>
            <a:bodyPr lIns="54000" tIns="46800" rIns="54000" bIns="46800" anchor="ctr"/>
            <a:lstStyle/>
            <a:p>
              <a:pPr algn="ctr">
                <a:lnSpc>
                  <a:spcPct val="90000"/>
                </a:lnSpc>
                <a:defRPr/>
              </a:pPr>
              <a:endParaRPr lang="ko-KR" altLang="en-US" sz="1000" kern="0" dirty="0">
                <a:solidFill>
                  <a:srgbClr val="333333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2" name="Text Box 208">
              <a:extLst>
                <a:ext uri="{FF2B5EF4-FFF2-40B4-BE49-F238E27FC236}">
                  <a16:creationId xmlns:a16="http://schemas.microsoft.com/office/drawing/2014/main" id="{C1331F7F-06DE-425F-B195-DA4827E58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209" y="2114669"/>
              <a:ext cx="664092" cy="402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54000" tIns="46800" rIns="54000" bIns="46800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Modeling</a:t>
              </a:r>
              <a:b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Period</a:t>
              </a:r>
            </a:p>
          </p:txBody>
        </p:sp>
        <p:sp>
          <p:nvSpPr>
            <p:cNvPr id="180" name="Line 210">
              <a:extLst>
                <a:ext uri="{FF2B5EF4-FFF2-40B4-BE49-F238E27FC236}">
                  <a16:creationId xmlns:a16="http://schemas.microsoft.com/office/drawing/2014/main" id="{2BE9EFCB-D24C-45D2-997D-3706A1FE5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7615" y="2269126"/>
              <a:ext cx="1574593" cy="0"/>
            </a:xfrm>
            <a:prstGeom prst="line">
              <a:avLst/>
            </a:prstGeom>
            <a:noFill/>
            <a:ln w="9525">
              <a:solidFill>
                <a:srgbClr val="5F5F5F"/>
              </a:solidFill>
              <a:round/>
              <a:headEnd/>
              <a:tailEnd type="triangle" w="med" len="med"/>
            </a:ln>
          </p:spPr>
          <p:txBody>
            <a:bodyPr lIns="54000" tIns="46800" rIns="54000" bIns="46800" anchor="ctr"/>
            <a:lstStyle/>
            <a:p>
              <a:pPr algn="ctr">
                <a:lnSpc>
                  <a:spcPct val="90000"/>
                </a:lnSpc>
                <a:defRPr/>
              </a:pPr>
              <a:endParaRPr lang="ko-KR" altLang="en-US" sz="1000" kern="0" dirty="0">
                <a:solidFill>
                  <a:srgbClr val="333333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4" name="Line 211">
              <a:extLst>
                <a:ext uri="{FF2B5EF4-FFF2-40B4-BE49-F238E27FC236}">
                  <a16:creationId xmlns:a16="http://schemas.microsoft.com/office/drawing/2014/main" id="{7ABB7E29-B7DD-4025-AA8D-C8B151B89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6300" y="2269126"/>
              <a:ext cx="994176" cy="0"/>
            </a:xfrm>
            <a:prstGeom prst="line">
              <a:avLst/>
            </a:prstGeom>
            <a:noFill/>
            <a:ln w="9525">
              <a:solidFill>
                <a:srgbClr val="5F5F5F"/>
              </a:solidFill>
              <a:round/>
              <a:headEnd type="triangle" w="med" len="med"/>
              <a:tailEnd/>
            </a:ln>
          </p:spPr>
          <p:txBody>
            <a:bodyPr lIns="54000" tIns="46800" rIns="54000" bIns="46800" anchor="ctr"/>
            <a:lstStyle/>
            <a:p>
              <a:pPr algn="ctr">
                <a:lnSpc>
                  <a:spcPct val="90000"/>
                </a:lnSpc>
                <a:defRPr/>
              </a:pPr>
              <a:endParaRPr lang="ko-KR" altLang="en-US" sz="1000" kern="0" dirty="0">
                <a:solidFill>
                  <a:srgbClr val="333333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9" name="Line 212">
              <a:extLst>
                <a:ext uri="{FF2B5EF4-FFF2-40B4-BE49-F238E27FC236}">
                  <a16:creationId xmlns:a16="http://schemas.microsoft.com/office/drawing/2014/main" id="{3CF8CD41-5098-4F76-9C40-D2AE47AA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40477" y="2269126"/>
              <a:ext cx="177989" cy="0"/>
            </a:xfrm>
            <a:prstGeom prst="line">
              <a:avLst/>
            </a:prstGeom>
            <a:noFill/>
            <a:ln w="9525">
              <a:solidFill>
                <a:srgbClr val="5F5F5F"/>
              </a:solidFill>
              <a:round/>
              <a:headEnd/>
              <a:tailEnd type="triangle" w="med" len="med"/>
            </a:ln>
          </p:spPr>
          <p:txBody>
            <a:bodyPr lIns="54000" tIns="46800" rIns="54000" bIns="46800" anchor="ctr"/>
            <a:lstStyle/>
            <a:p>
              <a:pPr algn="ctr">
                <a:lnSpc>
                  <a:spcPct val="90000"/>
                </a:lnSpc>
                <a:defRPr/>
              </a:pPr>
              <a:endParaRPr lang="ko-KR" altLang="en-US" sz="1000" kern="0" dirty="0">
                <a:solidFill>
                  <a:srgbClr val="333333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2" name="Text Box 215">
              <a:extLst>
                <a:ext uri="{FF2B5EF4-FFF2-40B4-BE49-F238E27FC236}">
                  <a16:creationId xmlns:a16="http://schemas.microsoft.com/office/drawing/2014/main" id="{BF168740-A791-486D-80CD-108B95302C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3951" y="1990592"/>
              <a:ext cx="637170" cy="2484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54000" tIns="46800" rIns="54000" bIns="46800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i="1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t= M+40</a:t>
              </a:r>
            </a:p>
          </p:txBody>
        </p:sp>
        <p:sp>
          <p:nvSpPr>
            <p:cNvPr id="239" name="Line 239">
              <a:extLst>
                <a:ext uri="{FF2B5EF4-FFF2-40B4-BE49-F238E27FC236}">
                  <a16:creationId xmlns:a16="http://schemas.microsoft.com/office/drawing/2014/main" id="{CF3C97A5-B584-45FE-8F67-6328CB31E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54312" y="2269126"/>
              <a:ext cx="179484" cy="0"/>
            </a:xfrm>
            <a:prstGeom prst="line">
              <a:avLst/>
            </a:prstGeom>
            <a:noFill/>
            <a:ln w="9525">
              <a:solidFill>
                <a:srgbClr val="5F5F5F"/>
              </a:solidFill>
              <a:round/>
              <a:headEnd type="triangle" w="med" len="med"/>
              <a:tailEnd/>
            </a:ln>
          </p:spPr>
          <p:txBody>
            <a:bodyPr lIns="54000" tIns="46800" rIns="54000" bIns="46800" anchor="ctr"/>
            <a:lstStyle/>
            <a:p>
              <a:pPr algn="ctr">
                <a:lnSpc>
                  <a:spcPct val="90000"/>
                </a:lnSpc>
                <a:defRPr/>
              </a:pPr>
              <a:endParaRPr lang="ko-KR" altLang="en-US" sz="1000" kern="0" dirty="0">
                <a:solidFill>
                  <a:srgbClr val="333333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0" name="Text Box 213">
              <a:extLst>
                <a:ext uri="{FF2B5EF4-FFF2-40B4-BE49-F238E27FC236}">
                  <a16:creationId xmlns:a16="http://schemas.microsoft.com/office/drawing/2014/main" id="{EA458C88-AD80-463F-816B-43B554C4A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327" y="2132840"/>
              <a:ext cx="593794" cy="402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54000" tIns="46800" rIns="54000" bIns="46800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Forecast</a:t>
              </a:r>
              <a:b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itchFamily="34" charset="0"/>
                </a:rPr>
                <a:t>Period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6BA4A72-81F6-4C49-99E7-8CE96E58BCB8}"/>
                </a:ext>
              </a:extLst>
            </p:cNvPr>
            <p:cNvSpPr/>
            <p:nvPr/>
          </p:nvSpPr>
          <p:spPr>
            <a:xfrm>
              <a:off x="4442214" y="2331429"/>
              <a:ext cx="908035" cy="1234741"/>
            </a:xfrm>
            <a:prstGeom prst="rect">
              <a:avLst/>
            </a:prstGeom>
            <a:solidFill>
              <a:srgbClr val="F04C3E">
                <a:alpha val="31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FBBCB07-2D15-44B6-AE0C-21801FEAB0E3}"/>
                </a:ext>
              </a:extLst>
            </p:cNvPr>
            <p:cNvSpPr/>
            <p:nvPr/>
          </p:nvSpPr>
          <p:spPr>
            <a:xfrm>
              <a:off x="4467380" y="2358703"/>
              <a:ext cx="72000" cy="72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4576AFA4-29B3-409E-9579-EA7C1E126AD3}"/>
                </a:ext>
              </a:extLst>
            </p:cNvPr>
            <p:cNvSpPr/>
            <p:nvPr/>
          </p:nvSpPr>
          <p:spPr>
            <a:xfrm>
              <a:off x="4534844" y="2406958"/>
              <a:ext cx="72000" cy="72000"/>
            </a:xfrm>
            <a:prstGeom prst="ellipse">
              <a:avLst/>
            </a:prstGeom>
            <a:solidFill>
              <a:srgbClr val="F04C3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48" name="Text Box 77">
            <a:extLst>
              <a:ext uri="{FF2B5EF4-FFF2-40B4-BE49-F238E27FC236}">
                <a16:creationId xmlns:a16="http://schemas.microsoft.com/office/drawing/2014/main" id="{55918078-5CFB-4A3E-84C0-F05EDE747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660" y="1552530"/>
            <a:ext cx="1580561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latinLnBrk="0">
              <a:defRPr/>
            </a:pPr>
            <a:r>
              <a:rPr lang="ko-KR" altLang="en-US" sz="1600" b="1" kern="0" dirty="0">
                <a:latin typeface="맑은 고딕" panose="020B0503020000020004" pitchFamily="50" charset="-127"/>
              </a:rPr>
              <a:t>현장 </a:t>
            </a:r>
            <a:r>
              <a:rPr lang="ko-KR" altLang="en-US" sz="1600" b="1" kern="0" dirty="0" err="1">
                <a:latin typeface="맑은 고딕" panose="020B0503020000020004" pitchFamily="50" charset="-127"/>
              </a:rPr>
              <a:t>경광등</a:t>
            </a:r>
            <a:r>
              <a:rPr lang="ko-KR" altLang="en-US" sz="1600" b="1" kern="0" dirty="0">
                <a:latin typeface="맑은 고딕" panose="020B0503020000020004" pitchFamily="50" charset="-127"/>
              </a:rPr>
              <a:t> 출력</a:t>
            </a:r>
          </a:p>
        </p:txBody>
      </p:sp>
      <p:sp>
        <p:nvSpPr>
          <p:cNvPr id="249" name="Line 78">
            <a:extLst>
              <a:ext uri="{FF2B5EF4-FFF2-40B4-BE49-F238E27FC236}">
                <a16:creationId xmlns:a16="http://schemas.microsoft.com/office/drawing/2014/main" id="{4F0104F7-4DE6-4B05-86B5-47DE23A16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377" y="1824715"/>
            <a:ext cx="2479127" cy="0"/>
          </a:xfrm>
          <a:prstGeom prst="line">
            <a:avLst/>
          </a:prstGeom>
          <a:noFill/>
          <a:ln w="9525">
            <a:solidFill>
              <a:sysClr val="windowText" lastClr="000000">
                <a:lumMod val="50000"/>
                <a:lumOff val="50000"/>
              </a:sys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B2CA00BC-2DD7-4AE1-BB62-F3FAE99C4A6B}"/>
              </a:ext>
            </a:extLst>
          </p:cNvPr>
          <p:cNvGrpSpPr/>
          <p:nvPr/>
        </p:nvGrpSpPr>
        <p:grpSpPr>
          <a:xfrm>
            <a:off x="7010378" y="1917326"/>
            <a:ext cx="2467989" cy="4101576"/>
            <a:chOff x="9604675" y="1919712"/>
            <a:chExt cx="2467989" cy="4101576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26881CC-0592-4BDE-A213-3B6E2B588CDD}"/>
                </a:ext>
              </a:extLst>
            </p:cNvPr>
            <p:cNvSpPr/>
            <p:nvPr/>
          </p:nvSpPr>
          <p:spPr>
            <a:xfrm>
              <a:off x="9604675" y="1919712"/>
              <a:ext cx="2467989" cy="4101576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8F3DFC36-A1BE-4643-BE23-E505D5908B7D}"/>
                </a:ext>
              </a:extLst>
            </p:cNvPr>
            <p:cNvGrpSpPr/>
            <p:nvPr/>
          </p:nvGrpSpPr>
          <p:grpSpPr>
            <a:xfrm>
              <a:off x="9705915" y="2018813"/>
              <a:ext cx="2265508" cy="3903375"/>
              <a:chOff x="9375117" y="2045905"/>
              <a:chExt cx="2265508" cy="3903375"/>
            </a:xfrm>
          </p:grpSpPr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AF48BD2D-DBF0-4EE2-BE55-3A171FD06A23}"/>
                  </a:ext>
                </a:extLst>
              </p:cNvPr>
              <p:cNvGrpSpPr/>
              <p:nvPr/>
            </p:nvGrpSpPr>
            <p:grpSpPr>
              <a:xfrm>
                <a:off x="9375117" y="2045905"/>
                <a:ext cx="2265496" cy="1902243"/>
                <a:chOff x="9375117" y="2045905"/>
                <a:chExt cx="2265496" cy="1902243"/>
              </a:xfrm>
            </p:grpSpPr>
            <p:pic>
              <p:nvPicPr>
                <p:cNvPr id="259" name="그림 258">
                  <a:extLst>
                    <a:ext uri="{FF2B5EF4-FFF2-40B4-BE49-F238E27FC236}">
                      <a16:creationId xmlns:a16="http://schemas.microsoft.com/office/drawing/2014/main" id="{D9CB04C6-50BB-46E6-92C4-F97C04B92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93" t="8793" r="41042"/>
                <a:stretch/>
              </p:blipFill>
              <p:spPr>
                <a:xfrm rot="5400000">
                  <a:off x="9556743" y="1864279"/>
                  <a:ext cx="1902243" cy="226549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956F8BA-0246-4EDF-B8DA-47132F216CF6}"/>
                    </a:ext>
                  </a:extLst>
                </p:cNvPr>
                <p:cNvSpPr/>
                <p:nvPr/>
              </p:nvSpPr>
              <p:spPr>
                <a:xfrm>
                  <a:off x="9646211" y="2260098"/>
                  <a:ext cx="664846" cy="66484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모서리가 둥근 직사각형 15">
                  <a:extLst>
                    <a:ext uri="{FF2B5EF4-FFF2-40B4-BE49-F238E27FC236}">
                      <a16:creationId xmlns:a16="http://schemas.microsoft.com/office/drawing/2014/main" id="{CB7D9285-72EC-4708-96CB-FF1C0FFF21C0}"/>
                    </a:ext>
                  </a:extLst>
                </p:cNvPr>
                <p:cNvSpPr/>
                <p:nvPr/>
              </p:nvSpPr>
              <p:spPr>
                <a:xfrm>
                  <a:off x="10129646" y="2260098"/>
                  <a:ext cx="1113531" cy="20025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2"/>
                      </a:solidFill>
                    </a:rPr>
                    <a:t>공구교체 준비</a:t>
                  </a:r>
                </a:p>
              </p:txBody>
            </p: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42538EA9-B133-4BC1-903F-364EA1D3981D}"/>
                  </a:ext>
                </a:extLst>
              </p:cNvPr>
              <p:cNvGrpSpPr/>
              <p:nvPr/>
            </p:nvGrpSpPr>
            <p:grpSpPr>
              <a:xfrm>
                <a:off x="9375124" y="4047033"/>
                <a:ext cx="2265501" cy="1902247"/>
                <a:chOff x="9375124" y="4323614"/>
                <a:chExt cx="2265501" cy="1902247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F2786FE5-5228-475F-8CEE-43E4ACB10475}"/>
                    </a:ext>
                  </a:extLst>
                </p:cNvPr>
                <p:cNvGrpSpPr/>
                <p:nvPr/>
              </p:nvGrpSpPr>
              <p:grpSpPr>
                <a:xfrm>
                  <a:off x="9375124" y="4323614"/>
                  <a:ext cx="2265501" cy="1902247"/>
                  <a:chOff x="7054320" y="2350317"/>
                  <a:chExt cx="1530647" cy="1285221"/>
                </a:xfrm>
              </p:grpSpPr>
              <p:pic>
                <p:nvPicPr>
                  <p:cNvPr id="257" name="그림 256">
                    <a:extLst>
                      <a:ext uri="{FF2B5EF4-FFF2-40B4-BE49-F238E27FC236}">
                        <a16:creationId xmlns:a16="http://schemas.microsoft.com/office/drawing/2014/main" id="{E86211A8-FBB9-4436-9E74-57903FF87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503" r="35723"/>
                  <a:stretch/>
                </p:blipFill>
                <p:spPr>
                  <a:xfrm rot="5400000">
                    <a:off x="7177033" y="2227604"/>
                    <a:ext cx="1285221" cy="1530647"/>
                  </a:xfrm>
                  <a:prstGeom prst="rect">
                    <a:avLst/>
                  </a:prstGeom>
                  <a:ln>
                    <a:solidFill>
                      <a:schemeClr val="accent1"/>
                    </a:solidFill>
                  </a:ln>
                </p:spPr>
              </p:pic>
              <p:sp>
                <p:nvSpPr>
                  <p:cNvPr id="258" name="타원 257">
                    <a:extLst>
                      <a:ext uri="{FF2B5EF4-FFF2-40B4-BE49-F238E27FC236}">
                        <a16:creationId xmlns:a16="http://schemas.microsoft.com/office/drawing/2014/main" id="{8523D5DA-E176-4259-B63B-7A8D8A001EE5}"/>
                      </a:ext>
                    </a:extLst>
                  </p:cNvPr>
                  <p:cNvSpPr/>
                  <p:nvPr/>
                </p:nvSpPr>
                <p:spPr>
                  <a:xfrm>
                    <a:off x="7368687" y="2415667"/>
                    <a:ext cx="449192" cy="449192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56" name="모서리가 둥근 직사각형 16">
                  <a:extLst>
                    <a:ext uri="{FF2B5EF4-FFF2-40B4-BE49-F238E27FC236}">
                      <a16:creationId xmlns:a16="http://schemas.microsoft.com/office/drawing/2014/main" id="{4A053FE6-D9D1-4644-B798-3FA340CF8FAC}"/>
                    </a:ext>
                  </a:extLst>
                </p:cNvPr>
                <p:cNvSpPr/>
                <p:nvPr/>
              </p:nvSpPr>
              <p:spPr>
                <a:xfrm>
                  <a:off x="10413790" y="4534481"/>
                  <a:ext cx="1113531" cy="20025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2"/>
                      </a:solidFill>
                    </a:rPr>
                    <a:t>공구교체 알람</a:t>
                  </a:r>
                </a:p>
              </p:txBody>
            </p:sp>
          </p:grp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21F21D93-0798-456A-8BD0-8D4CC90410E6}"/>
              </a:ext>
            </a:extLst>
          </p:cNvPr>
          <p:cNvSpPr txBox="1"/>
          <p:nvPr/>
        </p:nvSpPr>
        <p:spPr>
          <a:xfrm>
            <a:off x="3674664" y="2701688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전류센서</a:t>
            </a:r>
          </a:p>
        </p:txBody>
      </p:sp>
      <p:pic>
        <p:nvPicPr>
          <p:cNvPr id="267" name="그림 266">
            <a:extLst>
              <a:ext uri="{FF2B5EF4-FFF2-40B4-BE49-F238E27FC236}">
                <a16:creationId xmlns:a16="http://schemas.microsoft.com/office/drawing/2014/main" id="{D6276180-6702-41DD-A29A-507272845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0038" y="2132354"/>
            <a:ext cx="648063" cy="409369"/>
          </a:xfrm>
          <a:prstGeom prst="rect">
            <a:avLst/>
          </a:prstGeom>
        </p:spPr>
      </p:pic>
      <p:pic>
        <p:nvPicPr>
          <p:cNvPr id="268" name="그림 267">
            <a:extLst>
              <a:ext uri="{FF2B5EF4-FFF2-40B4-BE49-F238E27FC236}">
                <a16:creationId xmlns:a16="http://schemas.microsoft.com/office/drawing/2014/main" id="{E773D4E5-3BF4-4CFC-82C3-3D10DD7D2B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18" y="2077964"/>
            <a:ext cx="648063" cy="518148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A40881AB-9C0C-4113-A8D6-FD13D434C640}"/>
              </a:ext>
            </a:extLst>
          </p:cNvPr>
          <p:cNvSpPr txBox="1"/>
          <p:nvPr/>
        </p:nvSpPr>
        <p:spPr>
          <a:xfrm>
            <a:off x="4669454" y="2701688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진동센서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9D1BE0B3-9B89-48C3-8E1B-4B80D616EF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" y="1917326"/>
            <a:ext cx="2575870" cy="1445303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EF75EA51-D3B9-48E6-9ED4-8BA9C49E757B}"/>
              </a:ext>
            </a:extLst>
          </p:cNvPr>
          <p:cNvSpPr txBox="1"/>
          <p:nvPr/>
        </p:nvSpPr>
        <p:spPr>
          <a:xfrm>
            <a:off x="2688609" y="2701688"/>
            <a:ext cx="325410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000" dirty="0" err="1">
                <a:latin typeface="+mn-ea"/>
              </a:rPr>
              <a:t>Focas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00BA028F-FE95-41C3-8092-FB7D4F150A06}"/>
              </a:ext>
            </a:extLst>
          </p:cNvPr>
          <p:cNvSpPr/>
          <p:nvPr/>
        </p:nvSpPr>
        <p:spPr>
          <a:xfrm rot="3212224">
            <a:off x="2007263" y="2214825"/>
            <a:ext cx="716325" cy="514665"/>
          </a:xfrm>
          <a:prstGeom prst="rtTriangle">
            <a:avLst/>
          </a:prstGeom>
          <a:solidFill>
            <a:srgbClr val="F04C3E">
              <a:alpha val="3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E3E4918-787D-405A-B7E9-29A1E7B23904}"/>
              </a:ext>
            </a:extLst>
          </p:cNvPr>
          <p:cNvSpPr/>
          <p:nvPr/>
        </p:nvSpPr>
        <p:spPr>
          <a:xfrm>
            <a:off x="2350128" y="1917326"/>
            <a:ext cx="2979846" cy="124641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0C90BC74-8663-46F0-849E-239D521A894F}"/>
              </a:ext>
            </a:extLst>
          </p:cNvPr>
          <p:cNvSpPr txBox="1"/>
          <p:nvPr/>
        </p:nvSpPr>
        <p:spPr>
          <a:xfrm>
            <a:off x="3530509" y="2930659"/>
            <a:ext cx="1023614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>
                <a:latin typeface="+mn-ea"/>
              </a:rPr>
              <a:t>Data collector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5D1D845-408C-4D26-864E-4EEDEB86C601}"/>
              </a:ext>
            </a:extLst>
          </p:cNvPr>
          <p:cNvSpPr txBox="1"/>
          <p:nvPr/>
        </p:nvSpPr>
        <p:spPr>
          <a:xfrm>
            <a:off x="5860794" y="2265611"/>
            <a:ext cx="384722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시계열</a:t>
            </a:r>
          </a:p>
        </p:txBody>
      </p:sp>
      <p:pic>
        <p:nvPicPr>
          <p:cNvPr id="265" name="그림 264">
            <a:extLst>
              <a:ext uri="{FF2B5EF4-FFF2-40B4-BE49-F238E27FC236}">
                <a16:creationId xmlns:a16="http://schemas.microsoft.com/office/drawing/2014/main" id="{48505BFA-4D8B-4C53-967A-E2BEE1DC9E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38" y="1985355"/>
            <a:ext cx="848024" cy="703367"/>
          </a:xfrm>
          <a:prstGeom prst="rect">
            <a:avLst/>
          </a:prstGeom>
        </p:spPr>
      </p:pic>
      <p:sp>
        <p:nvSpPr>
          <p:cNvPr id="135" name="더하기 기호 134">
            <a:extLst>
              <a:ext uri="{FF2B5EF4-FFF2-40B4-BE49-F238E27FC236}">
                <a16:creationId xmlns:a16="http://schemas.microsoft.com/office/drawing/2014/main" id="{1DA0F9F8-7960-4A12-994C-6DA1494D9C2C}"/>
              </a:ext>
            </a:extLst>
          </p:cNvPr>
          <p:cNvSpPr/>
          <p:nvPr/>
        </p:nvSpPr>
        <p:spPr>
          <a:xfrm>
            <a:off x="5411667" y="2460282"/>
            <a:ext cx="250050" cy="241404"/>
          </a:xfrm>
          <a:prstGeom prst="mathPlus">
            <a:avLst/>
          </a:prstGeom>
          <a:solidFill>
            <a:srgbClr val="2B7FB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30CA7ED-7077-4740-AE34-A5F90A3105A3}"/>
              </a:ext>
            </a:extLst>
          </p:cNvPr>
          <p:cNvSpPr/>
          <p:nvPr/>
        </p:nvSpPr>
        <p:spPr>
          <a:xfrm>
            <a:off x="5762970" y="1917326"/>
            <a:ext cx="602138" cy="124641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5E5675B3-F72E-4303-B2C0-AF66F695EC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06" y="1992214"/>
            <a:ext cx="306466" cy="306466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9062F4BE-3530-4D44-80CB-EF1D7617C4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155" y="2484024"/>
            <a:ext cx="306000" cy="306000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F245AA05-6D00-4028-908B-FC1C9D91EA1E}"/>
              </a:ext>
            </a:extLst>
          </p:cNvPr>
          <p:cNvSpPr txBox="1"/>
          <p:nvPr/>
        </p:nvSpPr>
        <p:spPr>
          <a:xfrm>
            <a:off x="5796674" y="2751962"/>
            <a:ext cx="512962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이상탐지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112E025-0793-4F3B-8DD2-03938B92A771}"/>
              </a:ext>
            </a:extLst>
          </p:cNvPr>
          <p:cNvSpPr txBox="1"/>
          <p:nvPr/>
        </p:nvSpPr>
        <p:spPr>
          <a:xfrm>
            <a:off x="5971193" y="2930659"/>
            <a:ext cx="157094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>
                <a:latin typeface="+mn-ea"/>
              </a:rPr>
              <a:t>AI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42" name="순서도: 수동 입력 141">
            <a:extLst>
              <a:ext uri="{FF2B5EF4-FFF2-40B4-BE49-F238E27FC236}">
                <a16:creationId xmlns:a16="http://schemas.microsoft.com/office/drawing/2014/main" id="{2D6F2C81-6F50-42D5-B92D-4DD784E0835B}"/>
              </a:ext>
            </a:extLst>
          </p:cNvPr>
          <p:cNvSpPr/>
          <p:nvPr/>
        </p:nvSpPr>
        <p:spPr>
          <a:xfrm rot="16200000" flipH="1">
            <a:off x="3388776" y="1127567"/>
            <a:ext cx="936698" cy="5009046"/>
          </a:xfrm>
          <a:prstGeom prst="flowChartManualInput">
            <a:avLst/>
          </a:prstGeom>
          <a:solidFill>
            <a:srgbClr val="2B7FB8">
              <a:alpha val="21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77" name="Text Box 240">
            <a:extLst>
              <a:ext uri="{FF2B5EF4-FFF2-40B4-BE49-F238E27FC236}">
                <a16:creationId xmlns:a16="http://schemas.microsoft.com/office/drawing/2014/main" id="{793CD1AF-7C90-45B0-9B4B-16E53FDD7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85" y="5960573"/>
            <a:ext cx="59350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latinLnBrk="0">
              <a:spcBef>
                <a:spcPct val="10000"/>
              </a:spcBef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시계열 예측을 통해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예측값을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도출하고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예측값을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기반으로 이상탐지를 수행하여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예측값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내에 이상치가 존재할 경우 현장의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경광등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알림이 출력됨</a:t>
            </a: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968FDC31-F8D4-4585-8FE5-9F86F5670676}"/>
              </a:ext>
            </a:extLst>
          </p:cNvPr>
          <p:cNvCxnSpPr>
            <a:stCxn id="165" idx="3"/>
            <a:endCxn id="251" idx="1"/>
          </p:cNvCxnSpPr>
          <p:nvPr/>
        </p:nvCxnSpPr>
        <p:spPr>
          <a:xfrm flipV="1">
            <a:off x="6324668" y="3968114"/>
            <a:ext cx="685710" cy="1015766"/>
          </a:xfrm>
          <a:prstGeom prst="bentConnector3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C1B9C79-98AD-4839-9D37-3F83B2C47981}"/>
              </a:ext>
            </a:extLst>
          </p:cNvPr>
          <p:cNvCxnSpPr>
            <a:cxnSpLocks/>
            <a:stCxn id="116" idx="0"/>
          </p:cNvCxnSpPr>
          <p:nvPr/>
        </p:nvCxnSpPr>
        <p:spPr>
          <a:xfrm flipV="1">
            <a:off x="4553547" y="4258724"/>
            <a:ext cx="1556483" cy="245251"/>
          </a:xfrm>
          <a:prstGeom prst="line">
            <a:avLst/>
          </a:prstGeom>
          <a:ln w="95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1B31B231-5706-407B-B58D-F385A0BCBC10}"/>
              </a:ext>
            </a:extLst>
          </p:cNvPr>
          <p:cNvCxnSpPr>
            <a:cxnSpLocks/>
            <a:stCxn id="247" idx="0"/>
            <a:endCxn id="150" idx="2"/>
          </p:cNvCxnSpPr>
          <p:nvPr/>
        </p:nvCxnSpPr>
        <p:spPr>
          <a:xfrm flipV="1">
            <a:off x="4621873" y="4246810"/>
            <a:ext cx="1452528" cy="305420"/>
          </a:xfrm>
          <a:prstGeom prst="line">
            <a:avLst/>
          </a:prstGeom>
          <a:ln w="95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47E1A46A-DB41-49EA-A59D-7F1C488D57DD}"/>
              </a:ext>
            </a:extLst>
          </p:cNvPr>
          <p:cNvSpPr txBox="1"/>
          <p:nvPr/>
        </p:nvSpPr>
        <p:spPr>
          <a:xfrm>
            <a:off x="5662429" y="4052911"/>
            <a:ext cx="823944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solidFill>
                  <a:srgbClr val="FF0000"/>
                </a:solidFill>
              </a:rPr>
              <a:t>이상치 검출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2F61FF34-956A-4AD5-A47F-4740118F66BB}"/>
              </a:ext>
            </a:extLst>
          </p:cNvPr>
          <p:cNvSpPr txBox="1"/>
          <p:nvPr/>
        </p:nvSpPr>
        <p:spPr>
          <a:xfrm>
            <a:off x="6561747" y="5030035"/>
            <a:ext cx="362279" cy="350865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solidFill>
                  <a:srgbClr val="FF0000"/>
                </a:solidFill>
              </a:rPr>
              <a:t>신호 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ko-KR" altLang="en-US" sz="1200" dirty="0">
                <a:solidFill>
                  <a:srgbClr val="FF0000"/>
                </a:solidFill>
              </a:rPr>
              <a:t>전달</a:t>
            </a:r>
          </a:p>
        </p:txBody>
      </p:sp>
    </p:spTree>
    <p:extLst>
      <p:ext uri="{BB962C8B-B14F-4D97-AF65-F5344CB8AC3E}">
        <p14:creationId xmlns:p14="http://schemas.microsoft.com/office/powerpoint/2010/main" val="228568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>
                <a:latin typeface="+mn-lt"/>
                <a:ea typeface="+mn-ea"/>
              </a:rPr>
              <a:t>1.1 </a:t>
            </a:r>
            <a:r>
              <a:rPr lang="ko-KR" altLang="en-US" dirty="0">
                <a:latin typeface="+mn-lt"/>
                <a:ea typeface="+mn-ea"/>
              </a:rPr>
              <a:t>데이터 수집 대상</a:t>
            </a:r>
            <a:r>
              <a:rPr lang="en-US" altLang="ko-KR" dirty="0">
                <a:latin typeface="+mn-lt"/>
                <a:ea typeface="+mn-ea"/>
              </a:rPr>
              <a:t>/</a:t>
            </a:r>
            <a:r>
              <a:rPr lang="ko-KR" altLang="en-US" dirty="0">
                <a:latin typeface="+mn-lt"/>
                <a:ea typeface="+mn-ea"/>
              </a:rPr>
              <a:t>방법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ko-KR" altLang="en-US" dirty="0"/>
              <a:t>가공 설비 </a:t>
            </a:r>
            <a:r>
              <a:rPr lang="en-US" altLang="ko-KR" dirty="0"/>
              <a:t>VL01, VL04, VL05, VL09, VL14</a:t>
            </a:r>
            <a:r>
              <a:rPr lang="ko-KR" altLang="en-US" dirty="0"/>
              <a:t>에 대하여 설비 데이터</a:t>
            </a:r>
            <a:r>
              <a:rPr lang="en-US" altLang="ko-KR" dirty="0"/>
              <a:t>(</a:t>
            </a:r>
            <a:r>
              <a:rPr lang="ko-KR" altLang="en-US" dirty="0"/>
              <a:t>생산 파라미터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MES </a:t>
            </a:r>
            <a:r>
              <a:rPr lang="ko-KR" altLang="en-US" dirty="0"/>
              <a:t>데이터</a:t>
            </a:r>
            <a:r>
              <a:rPr lang="en-US" altLang="ko-KR" dirty="0"/>
              <a:t>(</a:t>
            </a:r>
            <a:r>
              <a:rPr lang="ko-KR" altLang="en-US" dirty="0"/>
              <a:t>공정정보</a:t>
            </a:r>
            <a:r>
              <a:rPr lang="en-US" altLang="ko-KR" dirty="0"/>
              <a:t>, </a:t>
            </a:r>
            <a:r>
              <a:rPr lang="ko-KR" altLang="en-US" dirty="0"/>
              <a:t>작업지시정보</a:t>
            </a:r>
            <a:r>
              <a:rPr lang="en-US" altLang="ko-KR" dirty="0"/>
              <a:t>, </a:t>
            </a:r>
            <a:r>
              <a:rPr lang="ko-KR" altLang="en-US" dirty="0"/>
              <a:t>공구교체 이력</a:t>
            </a:r>
            <a:r>
              <a:rPr lang="en-US" altLang="ko-KR" dirty="0"/>
              <a:t>)</a:t>
            </a:r>
            <a:r>
              <a:rPr lang="ko-KR" altLang="en-US" dirty="0"/>
              <a:t>를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pPr marL="228600" indent="-228600">
              <a:buAutoNum type="arabicPeriod"/>
            </a:pPr>
            <a:r>
              <a:rPr lang="ko-KR" altLang="en-US" dirty="0"/>
              <a:t>데이터 수집 계획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A0E4C655-9B27-43B1-8DF7-D3BBA6A74E3D}"/>
              </a:ext>
            </a:extLst>
          </p:cNvPr>
          <p:cNvGrpSpPr/>
          <p:nvPr/>
        </p:nvGrpSpPr>
        <p:grpSpPr>
          <a:xfrm>
            <a:off x="272903" y="4266917"/>
            <a:ext cx="3227955" cy="2097021"/>
            <a:chOff x="272904" y="4266917"/>
            <a:chExt cx="2663776" cy="2097021"/>
          </a:xfrm>
        </p:grpSpPr>
        <p:sp>
          <p:nvSpPr>
            <p:cNvPr id="93" name="Rectangle 33">
              <a:extLst>
                <a:ext uri="{FF2B5EF4-FFF2-40B4-BE49-F238E27FC236}">
                  <a16:creationId xmlns:a16="http://schemas.microsoft.com/office/drawing/2014/main" id="{5E20CA8D-E78D-4297-B1FA-6FBE85EEE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04" y="4641567"/>
              <a:ext cx="2663776" cy="17223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4" name="Rectangle 33">
              <a:extLst>
                <a:ext uri="{FF2B5EF4-FFF2-40B4-BE49-F238E27FC236}">
                  <a16:creationId xmlns:a16="http://schemas.microsoft.com/office/drawing/2014/main" id="{AEB74D40-A089-48E0-8F4E-8CB40FA3B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04" y="4266917"/>
              <a:ext cx="2663776" cy="374650"/>
            </a:xfrm>
            <a:prstGeom prst="rect">
              <a:avLst/>
            </a:prstGeom>
            <a:solidFill>
              <a:srgbClr val="254483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>
                  <a:solidFill>
                    <a:schemeClr val="tx2"/>
                  </a:solidFill>
                  <a:latin typeface="+mn-ea"/>
                </a:rPr>
                <a:t>MES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DECA8FAE-2F84-4D57-A069-B53536F51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48" y="4933866"/>
              <a:ext cx="2144688" cy="931259"/>
            </a:xfrm>
            <a:prstGeom prst="rect">
              <a:avLst/>
            </a:prstGeom>
          </p:spPr>
        </p:pic>
      </p:grpSp>
      <p:sp>
        <p:nvSpPr>
          <p:cNvPr id="91" name="Rectangle 33">
            <a:extLst>
              <a:ext uri="{FF2B5EF4-FFF2-40B4-BE49-F238E27FC236}">
                <a16:creationId xmlns:a16="http://schemas.microsoft.com/office/drawing/2014/main" id="{C5825F9E-E5D5-4E61-BA61-D431A34E3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04" y="1972284"/>
            <a:ext cx="3211618" cy="2199449"/>
          </a:xfrm>
          <a:prstGeom prst="rect">
            <a:avLst/>
          </a:prstGeom>
          <a:solidFill>
            <a:schemeClr val="tx2"/>
          </a:solidFill>
          <a:ln w="9525">
            <a:solidFill>
              <a:srgbClr val="80808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2" name="Rectangle 33">
            <a:extLst>
              <a:ext uri="{FF2B5EF4-FFF2-40B4-BE49-F238E27FC236}">
                <a16:creationId xmlns:a16="http://schemas.microsoft.com/office/drawing/2014/main" id="{7F4AE1BA-E319-43D3-A027-205A25CC0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04" y="1597634"/>
            <a:ext cx="3211618" cy="374650"/>
          </a:xfrm>
          <a:prstGeom prst="rect">
            <a:avLst/>
          </a:prstGeom>
          <a:solidFill>
            <a:srgbClr val="254483"/>
          </a:solidFill>
          <a:ln w="9525">
            <a:solidFill>
              <a:srgbClr val="80808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dirty="0">
                <a:solidFill>
                  <a:schemeClr val="tx2"/>
                </a:solidFill>
                <a:latin typeface="+mn-ea"/>
              </a:rPr>
              <a:t>Fanuc </a:t>
            </a:r>
            <a:r>
              <a:rPr lang="en-US" altLang="ko-KR" sz="1400" b="1" kern="0" dirty="0" err="1">
                <a:solidFill>
                  <a:schemeClr val="tx2"/>
                </a:solidFill>
                <a:latin typeface="+mn-ea"/>
              </a:rPr>
              <a:t>Focas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8B459D1-1DA6-4947-87B4-A0B93F694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2" y="2319028"/>
            <a:ext cx="848024" cy="703367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A6C64A84-D19A-4E87-9391-6F5011473746}"/>
              </a:ext>
            </a:extLst>
          </p:cNvPr>
          <p:cNvSpPr/>
          <p:nvPr/>
        </p:nvSpPr>
        <p:spPr>
          <a:xfrm>
            <a:off x="2296273" y="2216310"/>
            <a:ext cx="1102459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X/Z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축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위치값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좌표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57B9DB2-8D5A-49E8-88E6-4F3168C9DA99}"/>
              </a:ext>
            </a:extLst>
          </p:cNvPr>
          <p:cNvSpPr/>
          <p:nvPr/>
        </p:nvSpPr>
        <p:spPr>
          <a:xfrm>
            <a:off x="2296273" y="2615716"/>
            <a:ext cx="1102459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RPM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6D6F449-9381-4EFB-A02C-7BF1A23F222E}"/>
              </a:ext>
            </a:extLst>
          </p:cNvPr>
          <p:cNvSpPr/>
          <p:nvPr/>
        </p:nvSpPr>
        <p:spPr>
          <a:xfrm>
            <a:off x="2296273" y="3015122"/>
            <a:ext cx="1102459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Feed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79DC13-B8D3-41F9-8E2F-85DC062566EB}"/>
              </a:ext>
            </a:extLst>
          </p:cNvPr>
          <p:cNvSpPr/>
          <p:nvPr/>
        </p:nvSpPr>
        <p:spPr>
          <a:xfrm>
            <a:off x="2296273" y="3414528"/>
            <a:ext cx="1102459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로드미터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75BAC57-6421-444A-9D4D-028D775078F8}"/>
              </a:ext>
            </a:extLst>
          </p:cNvPr>
          <p:cNvSpPr/>
          <p:nvPr/>
        </p:nvSpPr>
        <p:spPr>
          <a:xfrm>
            <a:off x="2296273" y="3814779"/>
            <a:ext cx="1102459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spc="-150" dirty="0" err="1">
                <a:solidFill>
                  <a:schemeClr val="tx1"/>
                </a:solidFill>
                <a:latin typeface="+mn-ea"/>
              </a:rPr>
              <a:t>서보로드</a:t>
            </a:r>
            <a:br>
              <a:rPr lang="en-US" altLang="ko-KR" sz="1000" b="1" spc="-150" dirty="0">
                <a:solidFill>
                  <a:schemeClr val="tx1"/>
                </a:solidFill>
                <a:latin typeface="+mn-ea"/>
              </a:rPr>
            </a:br>
            <a:r>
              <a:rPr lang="ko-KR" altLang="en-US" sz="1000" b="1" spc="-150" dirty="0">
                <a:solidFill>
                  <a:schemeClr val="tx1"/>
                </a:solidFill>
                <a:latin typeface="+mn-ea"/>
              </a:rPr>
              <a:t>미터</a:t>
            </a:r>
            <a:r>
              <a:rPr lang="en-US" altLang="ko-KR" sz="1000" b="1" spc="-15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b="1" spc="-150" dirty="0" err="1">
                <a:solidFill>
                  <a:schemeClr val="tx1"/>
                </a:solidFill>
                <a:latin typeface="+mn-ea"/>
              </a:rPr>
              <a:t>축별</a:t>
            </a:r>
            <a:r>
              <a:rPr lang="ko-KR" altLang="en-US" sz="1000" b="1" spc="-15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b="1" spc="-150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spc="-15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D340802A-05B0-4301-8B68-BA99DA5B439E}"/>
              </a:ext>
            </a:extLst>
          </p:cNvPr>
          <p:cNvCxnSpPr>
            <a:cxnSpLocks/>
            <a:stCxn id="60" idx="3"/>
            <a:endCxn id="96" idx="1"/>
          </p:cNvCxnSpPr>
          <p:nvPr/>
        </p:nvCxnSpPr>
        <p:spPr>
          <a:xfrm flipV="1">
            <a:off x="1339586" y="2373056"/>
            <a:ext cx="956687" cy="297656"/>
          </a:xfrm>
          <a:prstGeom prst="bentConnector3">
            <a:avLst>
              <a:gd name="adj1" fmla="val 78499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92794888-9325-4787-9800-545A35B28F41}"/>
              </a:ext>
            </a:extLst>
          </p:cNvPr>
          <p:cNvCxnSpPr>
            <a:cxnSpLocks/>
            <a:stCxn id="60" idx="3"/>
            <a:endCxn id="97" idx="1"/>
          </p:cNvCxnSpPr>
          <p:nvPr/>
        </p:nvCxnSpPr>
        <p:spPr>
          <a:xfrm>
            <a:off x="1339586" y="2670712"/>
            <a:ext cx="956687" cy="101750"/>
          </a:xfrm>
          <a:prstGeom prst="bentConnector3">
            <a:avLst>
              <a:gd name="adj1" fmla="val 77748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0A5B0E76-8797-43C2-B38D-5BB1BDE5E34C}"/>
              </a:ext>
            </a:extLst>
          </p:cNvPr>
          <p:cNvCxnSpPr>
            <a:cxnSpLocks/>
            <a:stCxn id="60" idx="3"/>
            <a:endCxn id="98" idx="1"/>
          </p:cNvCxnSpPr>
          <p:nvPr/>
        </p:nvCxnSpPr>
        <p:spPr>
          <a:xfrm>
            <a:off x="1339586" y="2670712"/>
            <a:ext cx="956687" cy="501156"/>
          </a:xfrm>
          <a:prstGeom prst="bentConnector3">
            <a:avLst>
              <a:gd name="adj1" fmla="val 78743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09246D56-9C3B-414E-BD8F-DB1D6EDEA576}"/>
              </a:ext>
            </a:extLst>
          </p:cNvPr>
          <p:cNvCxnSpPr>
            <a:cxnSpLocks/>
            <a:stCxn id="60" idx="3"/>
            <a:endCxn id="101" idx="1"/>
          </p:cNvCxnSpPr>
          <p:nvPr/>
        </p:nvCxnSpPr>
        <p:spPr>
          <a:xfrm>
            <a:off x="1339586" y="2670712"/>
            <a:ext cx="956687" cy="900562"/>
          </a:xfrm>
          <a:prstGeom prst="bentConnector3">
            <a:avLst>
              <a:gd name="adj1" fmla="val 77504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8FECCFE5-E139-4C14-A45D-5BC615EA2CF3}"/>
              </a:ext>
            </a:extLst>
          </p:cNvPr>
          <p:cNvCxnSpPr>
            <a:cxnSpLocks/>
            <a:stCxn id="60" idx="3"/>
            <a:endCxn id="102" idx="1"/>
          </p:cNvCxnSpPr>
          <p:nvPr/>
        </p:nvCxnSpPr>
        <p:spPr>
          <a:xfrm>
            <a:off x="1339586" y="2670712"/>
            <a:ext cx="956687" cy="1300813"/>
          </a:xfrm>
          <a:prstGeom prst="bentConnector3">
            <a:avLst>
              <a:gd name="adj1" fmla="val 78499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6F978FC-C686-431F-8FC3-DC6A5EA52F7F}"/>
              </a:ext>
            </a:extLst>
          </p:cNvPr>
          <p:cNvSpPr txBox="1"/>
          <p:nvPr/>
        </p:nvSpPr>
        <p:spPr>
          <a:xfrm flipH="1">
            <a:off x="1312588" y="2705568"/>
            <a:ext cx="732319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 err="1">
                <a:latin typeface="+mn-ea"/>
              </a:rPr>
              <a:t>Focas</a:t>
            </a:r>
            <a:r>
              <a:rPr lang="en-US" altLang="ko-KR" sz="1200" b="1" dirty="0">
                <a:latin typeface="+mn-ea"/>
              </a:rPr>
              <a:t> 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library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92263F6-5D9C-47CC-B3F7-FC4BED6272A3}"/>
              </a:ext>
            </a:extLst>
          </p:cNvPr>
          <p:cNvSpPr txBox="1"/>
          <p:nvPr/>
        </p:nvSpPr>
        <p:spPr>
          <a:xfrm flipH="1">
            <a:off x="431005" y="3046822"/>
            <a:ext cx="969138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>
                <a:latin typeface="+mn-ea"/>
              </a:rPr>
              <a:t>Fanuc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Controller</a:t>
            </a:r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9FDF8E7-8677-49A0-A545-883BC2EBC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082" y="1972284"/>
            <a:ext cx="4367024" cy="4409044"/>
          </a:xfrm>
          <a:prstGeom prst="rect">
            <a:avLst/>
          </a:prstGeom>
          <a:solidFill>
            <a:schemeClr val="tx2"/>
          </a:solidFill>
          <a:ln w="9525">
            <a:solidFill>
              <a:srgbClr val="80808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7006E3-C13D-4F6B-9DE2-EB94D17500A1}"/>
              </a:ext>
            </a:extLst>
          </p:cNvPr>
          <p:cNvGrpSpPr/>
          <p:nvPr/>
        </p:nvGrpSpPr>
        <p:grpSpPr>
          <a:xfrm>
            <a:off x="3548064" y="2118682"/>
            <a:ext cx="1951659" cy="732971"/>
            <a:chOff x="252789" y="1569402"/>
            <a:chExt cx="1675875" cy="732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A53506-DD6B-4F6C-B6BF-541D0AA4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1158" y1="52722" x2="41158" y2="52722"/>
                          <a14:foregroundMark x1="39228" y1="79656" x2="39228" y2="79656"/>
                          <a14:foregroundMark x1="58360" y1="23496" x2="58360" y2="23496"/>
                          <a14:foregroundMark x1="50322" y1="9742" x2="50322" y2="9742"/>
                          <a14:foregroundMark x1="41640" y1="82521" x2="41640" y2="82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89" y="1569402"/>
              <a:ext cx="1675875" cy="5651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8F3BCE-C7ED-4A69-B997-B8452E7B971D}"/>
                </a:ext>
              </a:extLst>
            </p:cNvPr>
            <p:cNvSpPr txBox="1"/>
            <p:nvPr/>
          </p:nvSpPr>
          <p:spPr>
            <a:xfrm>
              <a:off x="910388" y="2108474"/>
              <a:ext cx="309710" cy="193899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altLang="ko-KR" sz="1200" b="1" dirty="0">
                  <a:latin typeface="+mn-ea"/>
                </a:rPr>
                <a:t>VL01</a:t>
              </a:r>
              <a:endParaRPr lang="ko-KR" altLang="en-US" sz="1200" b="1" dirty="0"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8CF48-0F38-4AFA-BFFC-B0BFF1B42049}"/>
              </a:ext>
            </a:extLst>
          </p:cNvPr>
          <p:cNvGrpSpPr/>
          <p:nvPr/>
        </p:nvGrpSpPr>
        <p:grpSpPr>
          <a:xfrm>
            <a:off x="3548064" y="2975135"/>
            <a:ext cx="1951659" cy="719520"/>
            <a:chOff x="252789" y="2586237"/>
            <a:chExt cx="1675875" cy="7195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7F03738-1A3E-4426-B246-DA4AD9F3D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1158" y1="52722" x2="41158" y2="52722"/>
                          <a14:foregroundMark x1="39228" y1="79656" x2="39228" y2="79656"/>
                          <a14:foregroundMark x1="58360" y1="23496" x2="58360" y2="23496"/>
                          <a14:foregroundMark x1="50322" y1="9742" x2="50322" y2="9742"/>
                          <a14:foregroundMark x1="41640" y1="82521" x2="41640" y2="82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89" y="2586237"/>
              <a:ext cx="1675875" cy="56514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C86ABD-5481-4AC7-82D2-BA845E2E5199}"/>
                </a:ext>
              </a:extLst>
            </p:cNvPr>
            <p:cNvSpPr txBox="1"/>
            <p:nvPr/>
          </p:nvSpPr>
          <p:spPr>
            <a:xfrm>
              <a:off x="910388" y="3111858"/>
              <a:ext cx="309710" cy="193899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altLang="ko-KR" sz="1200" b="1" dirty="0">
                  <a:latin typeface="+mn-ea"/>
                </a:rPr>
                <a:t>VL04</a:t>
              </a:r>
              <a:endParaRPr lang="ko-KR" altLang="en-US" sz="1200" b="1" dirty="0"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FE7FF4-45A8-4F16-89FC-92D1B1C2F678}"/>
              </a:ext>
            </a:extLst>
          </p:cNvPr>
          <p:cNvGrpSpPr/>
          <p:nvPr/>
        </p:nvGrpSpPr>
        <p:grpSpPr>
          <a:xfrm>
            <a:off x="3548064" y="3818137"/>
            <a:ext cx="1951659" cy="722051"/>
            <a:chOff x="252789" y="3603072"/>
            <a:chExt cx="1675875" cy="72205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D3896D-2F65-4959-BDFC-CE3F562B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1158" y1="52722" x2="41158" y2="52722"/>
                          <a14:foregroundMark x1="39228" y1="79656" x2="39228" y2="79656"/>
                          <a14:foregroundMark x1="58360" y1="23496" x2="58360" y2="23496"/>
                          <a14:foregroundMark x1="50322" y1="9742" x2="50322" y2="9742"/>
                          <a14:foregroundMark x1="41640" y1="82521" x2="41640" y2="82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89" y="3603072"/>
              <a:ext cx="1675875" cy="56514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7E60A7-EC0A-4E8B-B745-279637C725C9}"/>
                </a:ext>
              </a:extLst>
            </p:cNvPr>
            <p:cNvSpPr txBox="1"/>
            <p:nvPr/>
          </p:nvSpPr>
          <p:spPr>
            <a:xfrm>
              <a:off x="910388" y="4131224"/>
              <a:ext cx="309710" cy="193899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altLang="ko-KR" sz="1200" b="1" dirty="0">
                  <a:latin typeface="+mn-ea"/>
                </a:rPr>
                <a:t>VL05</a:t>
              </a:r>
              <a:endParaRPr lang="ko-KR" altLang="en-US" sz="1200" b="1" dirty="0">
                <a:latin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094B73-7398-432D-9AC4-DA997E1AECE4}"/>
              </a:ext>
            </a:extLst>
          </p:cNvPr>
          <p:cNvGrpSpPr/>
          <p:nvPr/>
        </p:nvGrpSpPr>
        <p:grpSpPr>
          <a:xfrm>
            <a:off x="3548064" y="4663670"/>
            <a:ext cx="1951659" cy="715600"/>
            <a:chOff x="252789" y="4619907"/>
            <a:chExt cx="1675875" cy="7156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BCDF17B-38FD-42E5-A611-2586CB02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1158" y1="52722" x2="41158" y2="52722"/>
                          <a14:foregroundMark x1="39228" y1="79656" x2="39228" y2="79656"/>
                          <a14:foregroundMark x1="58360" y1="23496" x2="58360" y2="23496"/>
                          <a14:foregroundMark x1="50322" y1="9742" x2="50322" y2="9742"/>
                          <a14:foregroundMark x1="41640" y1="82521" x2="41640" y2="82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89" y="4619907"/>
              <a:ext cx="1675875" cy="565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AAADC2-36D0-40CA-86B9-8EDF02DE5C66}"/>
                </a:ext>
              </a:extLst>
            </p:cNvPr>
            <p:cNvSpPr txBox="1"/>
            <p:nvPr/>
          </p:nvSpPr>
          <p:spPr>
            <a:xfrm>
              <a:off x="910388" y="5141608"/>
              <a:ext cx="309710" cy="193899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altLang="ko-KR" sz="1200" b="1" dirty="0">
                  <a:latin typeface="+mn-ea"/>
                </a:rPr>
                <a:t>VL09</a:t>
              </a:r>
              <a:endParaRPr lang="ko-KR" altLang="en-US" sz="1200" b="1" dirty="0">
                <a:latin typeface="+mn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263E2A-34FD-4337-ABB7-EEAA47FDFF4B}"/>
              </a:ext>
            </a:extLst>
          </p:cNvPr>
          <p:cNvGrpSpPr/>
          <p:nvPr/>
        </p:nvGrpSpPr>
        <p:grpSpPr>
          <a:xfrm>
            <a:off x="3548064" y="5571220"/>
            <a:ext cx="1951659" cy="722774"/>
            <a:chOff x="252789" y="5636741"/>
            <a:chExt cx="1675875" cy="72277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B639259-6D39-4CEF-9F90-7E78310C0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1158" y1="52722" x2="41158" y2="52722"/>
                          <a14:foregroundMark x1="39228" y1="79656" x2="39228" y2="79656"/>
                          <a14:foregroundMark x1="58360" y1="23496" x2="58360" y2="23496"/>
                          <a14:foregroundMark x1="50322" y1="9742" x2="50322" y2="9742"/>
                          <a14:foregroundMark x1="41640" y1="82521" x2="41640" y2="82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89" y="5636741"/>
              <a:ext cx="1675875" cy="56514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7C7CCF-EBFB-4E0D-99C5-675A4D6C7680}"/>
                </a:ext>
              </a:extLst>
            </p:cNvPr>
            <p:cNvSpPr txBox="1"/>
            <p:nvPr/>
          </p:nvSpPr>
          <p:spPr>
            <a:xfrm>
              <a:off x="910388" y="6165616"/>
              <a:ext cx="309710" cy="193899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altLang="ko-KR" sz="1200" b="1" dirty="0">
                  <a:latin typeface="+mn-ea"/>
                </a:rPr>
                <a:t>VL14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53" name="Rectangle 33">
            <a:extLst>
              <a:ext uri="{FF2B5EF4-FFF2-40B4-BE49-F238E27FC236}">
                <a16:creationId xmlns:a16="http://schemas.microsoft.com/office/drawing/2014/main" id="{FE94A47E-F17C-425E-93AF-5440C4D8E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082" y="1597634"/>
            <a:ext cx="4367023" cy="374650"/>
          </a:xfrm>
          <a:prstGeom prst="rect">
            <a:avLst/>
          </a:prstGeom>
          <a:solidFill>
            <a:srgbClr val="254483"/>
          </a:solidFill>
          <a:ln w="9525">
            <a:solidFill>
              <a:srgbClr val="80808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>
                <a:solidFill>
                  <a:schemeClr val="tx2"/>
                </a:solidFill>
                <a:latin typeface="+mn-ea"/>
              </a:rPr>
              <a:t>설비 데이터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0F05D-ABD0-46C5-83E2-FD1920029F4B}"/>
              </a:ext>
            </a:extLst>
          </p:cNvPr>
          <p:cNvSpPr txBox="1"/>
          <p:nvPr/>
        </p:nvSpPr>
        <p:spPr>
          <a:xfrm>
            <a:off x="5027928" y="2294645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전류센서</a:t>
            </a: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6DC5797F-ED94-4D0C-9BBE-8C830AD81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70" y="2492542"/>
            <a:ext cx="302822" cy="19128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6D900983-3264-4F5C-8120-4845F9184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65" y="2027100"/>
            <a:ext cx="366100" cy="292709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2C178F3-D876-4812-A52D-479F9AF3424B}"/>
              </a:ext>
            </a:extLst>
          </p:cNvPr>
          <p:cNvSpPr txBox="1"/>
          <p:nvPr/>
        </p:nvSpPr>
        <p:spPr>
          <a:xfrm>
            <a:off x="5031294" y="2715525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진동센서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AFA8C14-70BF-45A5-A358-6E27155A76A0}"/>
              </a:ext>
            </a:extLst>
          </p:cNvPr>
          <p:cNvSpPr txBox="1"/>
          <p:nvPr/>
        </p:nvSpPr>
        <p:spPr>
          <a:xfrm>
            <a:off x="5027928" y="3130417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전류센서</a:t>
            </a: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B08F9CDC-BEA4-468C-95DB-132BE9C64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70" y="3328314"/>
            <a:ext cx="302822" cy="19128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A4BF6D89-B14F-469A-9F84-D4CF73228E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65" y="2862872"/>
            <a:ext cx="366100" cy="292709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EDF38A59-CE67-473D-B6A0-599D4A61A2C9}"/>
              </a:ext>
            </a:extLst>
          </p:cNvPr>
          <p:cNvSpPr txBox="1"/>
          <p:nvPr/>
        </p:nvSpPr>
        <p:spPr>
          <a:xfrm>
            <a:off x="5031294" y="3551297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진동센서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A2ADEDF-CDE5-4367-9281-B5F492DD4C8C}"/>
              </a:ext>
            </a:extLst>
          </p:cNvPr>
          <p:cNvSpPr txBox="1"/>
          <p:nvPr/>
        </p:nvSpPr>
        <p:spPr>
          <a:xfrm>
            <a:off x="5027928" y="3973376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전류센서</a:t>
            </a: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8CC0CE45-2191-430D-9159-5B746E1A7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70" y="4171273"/>
            <a:ext cx="302822" cy="19128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16AA1BFD-BB89-48CB-BCB2-BAC6EA511D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65" y="3705831"/>
            <a:ext cx="366100" cy="292709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23FD1939-645E-4D9A-8F53-37D222B475B5}"/>
              </a:ext>
            </a:extLst>
          </p:cNvPr>
          <p:cNvSpPr txBox="1"/>
          <p:nvPr/>
        </p:nvSpPr>
        <p:spPr>
          <a:xfrm>
            <a:off x="5031294" y="4394256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진동센서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A726C03-01FB-47EC-B34A-B7B1E94689B5}"/>
              </a:ext>
            </a:extLst>
          </p:cNvPr>
          <p:cNvSpPr txBox="1"/>
          <p:nvPr/>
        </p:nvSpPr>
        <p:spPr>
          <a:xfrm>
            <a:off x="5027928" y="4839633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전류센서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A6D5DA6C-1B0A-4D01-B23A-6E4A01121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70" y="5037530"/>
            <a:ext cx="302822" cy="191287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CCD2E6D6-9228-4A1E-A163-A351ACB44A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65" y="4572088"/>
            <a:ext cx="366100" cy="292709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33602B5-0575-48A0-900C-A46F82899B3E}"/>
              </a:ext>
            </a:extLst>
          </p:cNvPr>
          <p:cNvSpPr txBox="1"/>
          <p:nvPr/>
        </p:nvSpPr>
        <p:spPr>
          <a:xfrm>
            <a:off x="5031294" y="5260513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진동센서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9D6311E-2E4B-4E7F-B5F9-AFEFAF22CBCA}"/>
              </a:ext>
            </a:extLst>
          </p:cNvPr>
          <p:cNvSpPr txBox="1"/>
          <p:nvPr/>
        </p:nvSpPr>
        <p:spPr>
          <a:xfrm>
            <a:off x="5027928" y="5765424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전류센서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A8DF1A46-7165-4325-8B98-9BE63789F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70" y="5963321"/>
            <a:ext cx="302822" cy="191287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E2860480-8FFF-471B-9CFC-186D7368F8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65" y="5497879"/>
            <a:ext cx="366100" cy="292709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FAC90DF5-AA26-45E2-8D01-DA5721FC33C3}"/>
              </a:ext>
            </a:extLst>
          </p:cNvPr>
          <p:cNvSpPr txBox="1"/>
          <p:nvPr/>
        </p:nvSpPr>
        <p:spPr>
          <a:xfrm>
            <a:off x="5031294" y="6186304"/>
            <a:ext cx="512961" cy="16773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000" dirty="0">
                <a:latin typeface="+mn-ea"/>
              </a:rPr>
              <a:t>진동센서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2994B12-75DA-4563-B5EF-CA9C84A5CFC8}"/>
              </a:ext>
            </a:extLst>
          </p:cNvPr>
          <p:cNvSpPr/>
          <p:nvPr/>
        </p:nvSpPr>
        <p:spPr>
          <a:xfrm>
            <a:off x="5705183" y="2065615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X/Z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축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1B76A74-02D0-49B3-BE2D-B038034F4D55}"/>
              </a:ext>
            </a:extLst>
          </p:cNvPr>
          <p:cNvSpPr/>
          <p:nvPr/>
        </p:nvSpPr>
        <p:spPr>
          <a:xfrm>
            <a:off x="6931982" y="2065615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스핀들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126C36D-4435-4CF2-A751-D2819F1B81DE}"/>
              </a:ext>
            </a:extLst>
          </p:cNvPr>
          <p:cNvSpPr/>
          <p:nvPr/>
        </p:nvSpPr>
        <p:spPr>
          <a:xfrm>
            <a:off x="5705182" y="2497308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설비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진동값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8E6ADC6-D0A6-4EAF-BA0A-6C798E47EA58}"/>
              </a:ext>
            </a:extLst>
          </p:cNvPr>
          <p:cNvSpPr/>
          <p:nvPr/>
        </p:nvSpPr>
        <p:spPr>
          <a:xfrm>
            <a:off x="5705183" y="2920471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X/Z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축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9B6CEE2-CCC1-433C-A16D-8145E3972E83}"/>
              </a:ext>
            </a:extLst>
          </p:cNvPr>
          <p:cNvSpPr/>
          <p:nvPr/>
        </p:nvSpPr>
        <p:spPr>
          <a:xfrm>
            <a:off x="6931982" y="2920471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스핀들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272C5F-2444-4957-B93D-E22CE193840A}"/>
              </a:ext>
            </a:extLst>
          </p:cNvPr>
          <p:cNvSpPr/>
          <p:nvPr/>
        </p:nvSpPr>
        <p:spPr>
          <a:xfrm>
            <a:off x="5703248" y="3372211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설비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진동값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B8643F8-6D55-462F-AA27-B402423947A6}"/>
              </a:ext>
            </a:extLst>
          </p:cNvPr>
          <p:cNvSpPr/>
          <p:nvPr/>
        </p:nvSpPr>
        <p:spPr>
          <a:xfrm>
            <a:off x="5705183" y="3785770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X/Z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축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FF7CF54-908B-4A64-BA4D-F477AFF57BCB}"/>
              </a:ext>
            </a:extLst>
          </p:cNvPr>
          <p:cNvSpPr/>
          <p:nvPr/>
        </p:nvSpPr>
        <p:spPr>
          <a:xfrm>
            <a:off x="6931982" y="3785770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스핀들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F348DF6-0D6A-4D16-B3AD-703D8A9F1A42}"/>
              </a:ext>
            </a:extLst>
          </p:cNvPr>
          <p:cNvSpPr/>
          <p:nvPr/>
        </p:nvSpPr>
        <p:spPr>
          <a:xfrm>
            <a:off x="5703248" y="4237510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설비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진동값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1294096-44A9-474C-9F97-C2C1B88CB2C6}"/>
              </a:ext>
            </a:extLst>
          </p:cNvPr>
          <p:cNvSpPr/>
          <p:nvPr/>
        </p:nvSpPr>
        <p:spPr>
          <a:xfrm>
            <a:off x="5705183" y="4620375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X/Z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축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BE8E83A-4EA4-43B6-98E8-FC6D360AB2F8}"/>
              </a:ext>
            </a:extLst>
          </p:cNvPr>
          <p:cNvSpPr/>
          <p:nvPr/>
        </p:nvSpPr>
        <p:spPr>
          <a:xfrm>
            <a:off x="6931982" y="4620375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스핀들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7A8E88E-67A2-4682-A08A-075DA4E74E08}"/>
              </a:ext>
            </a:extLst>
          </p:cNvPr>
          <p:cNvSpPr/>
          <p:nvPr/>
        </p:nvSpPr>
        <p:spPr>
          <a:xfrm>
            <a:off x="5703248" y="5072115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설비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진동값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A8C942A-5E18-402A-8902-347D7FFA6863}"/>
              </a:ext>
            </a:extLst>
          </p:cNvPr>
          <p:cNvSpPr/>
          <p:nvPr/>
        </p:nvSpPr>
        <p:spPr>
          <a:xfrm>
            <a:off x="5705183" y="5545949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X/Z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축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F34F358-3919-47E3-8F08-E05E9AA7C2ED}"/>
              </a:ext>
            </a:extLst>
          </p:cNvPr>
          <p:cNvSpPr/>
          <p:nvPr/>
        </p:nvSpPr>
        <p:spPr>
          <a:xfrm>
            <a:off x="6931982" y="5545949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스핀들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전류값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1549E0-9DA0-4BA9-AD72-3EFFAD17F974}"/>
              </a:ext>
            </a:extLst>
          </p:cNvPr>
          <p:cNvSpPr/>
          <p:nvPr/>
        </p:nvSpPr>
        <p:spPr>
          <a:xfrm>
            <a:off x="5703248" y="5997689"/>
            <a:ext cx="1064875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설비 </a:t>
            </a:r>
            <a:r>
              <a:rPr lang="ko-KR" altLang="en-US" sz="1000" b="1" dirty="0" err="1">
                <a:solidFill>
                  <a:schemeClr val="tx1"/>
                </a:solidFill>
                <a:latin typeface="+mn-ea"/>
              </a:rPr>
              <a:t>진동값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6D4A569-D05E-49EC-A413-A512B0C2A28C}"/>
              </a:ext>
            </a:extLst>
          </p:cNvPr>
          <p:cNvSpPr/>
          <p:nvPr/>
        </p:nvSpPr>
        <p:spPr>
          <a:xfrm>
            <a:off x="348746" y="5997862"/>
            <a:ext cx="914400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공구교체 이력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FCDCF25-29D9-43E7-B869-59CC06B9D526}"/>
              </a:ext>
            </a:extLst>
          </p:cNvPr>
          <p:cNvSpPr/>
          <p:nvPr/>
        </p:nvSpPr>
        <p:spPr>
          <a:xfrm>
            <a:off x="1428997" y="5997862"/>
            <a:ext cx="914400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설비가동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이력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1543350-10C2-4ADE-8C41-629AE38BA23A}"/>
              </a:ext>
            </a:extLst>
          </p:cNvPr>
          <p:cNvSpPr/>
          <p:nvPr/>
        </p:nvSpPr>
        <p:spPr>
          <a:xfrm>
            <a:off x="2509247" y="5997862"/>
            <a:ext cx="914400" cy="3134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작업지시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정보</a:t>
            </a:r>
          </a:p>
        </p:txBody>
      </p:sp>
      <p:pic>
        <p:nvPicPr>
          <p:cNvPr id="227" name="Picture 11" descr="C:\Users\son\Desktop\아이콘\Untitled-9.png">
            <a:extLst>
              <a:ext uri="{FF2B5EF4-FFF2-40B4-BE49-F238E27FC236}">
                <a16:creationId xmlns:a16="http://schemas.microsoft.com/office/drawing/2014/main" id="{BB887C73-539B-4345-BED0-878C0C017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06" y="3654994"/>
            <a:ext cx="730710" cy="8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DEEDA7B-C072-4BE7-A373-1C5E9F6E14D9}"/>
              </a:ext>
            </a:extLst>
          </p:cNvPr>
          <p:cNvCxnSpPr>
            <a:stCxn id="92" idx="0"/>
            <a:endCxn id="227" idx="0"/>
          </p:cNvCxnSpPr>
          <p:nvPr/>
        </p:nvCxnSpPr>
        <p:spPr>
          <a:xfrm rot="16200000" flipH="1">
            <a:off x="4594707" y="-1118360"/>
            <a:ext cx="2057360" cy="7489348"/>
          </a:xfrm>
          <a:prstGeom prst="bentConnector3">
            <a:avLst>
              <a:gd name="adj1" fmla="val -7407"/>
            </a:avLst>
          </a:prstGeom>
          <a:ln w="19050">
            <a:solidFill>
              <a:srgbClr val="2544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연결선: 꺾임 229">
            <a:extLst>
              <a:ext uri="{FF2B5EF4-FFF2-40B4-BE49-F238E27FC236}">
                <a16:creationId xmlns:a16="http://schemas.microsoft.com/office/drawing/2014/main" id="{DAE89874-8821-4336-884C-14607287E246}"/>
              </a:ext>
            </a:extLst>
          </p:cNvPr>
          <p:cNvCxnSpPr>
            <a:cxnSpLocks/>
            <a:stCxn id="93" idx="2"/>
            <a:endCxn id="243" idx="2"/>
          </p:cNvCxnSpPr>
          <p:nvPr/>
        </p:nvCxnSpPr>
        <p:spPr>
          <a:xfrm rot="5400000" flipH="1" flipV="1">
            <a:off x="4892439" y="1888316"/>
            <a:ext cx="1470064" cy="7481180"/>
          </a:xfrm>
          <a:prstGeom prst="bentConnector3">
            <a:avLst>
              <a:gd name="adj1" fmla="val -4535"/>
            </a:avLst>
          </a:prstGeom>
          <a:ln w="19050">
            <a:solidFill>
              <a:srgbClr val="2544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63C154A7-2192-4F76-9544-C452FB3A2B91}"/>
              </a:ext>
            </a:extLst>
          </p:cNvPr>
          <p:cNvCxnSpPr>
            <a:cxnSpLocks/>
            <a:stCxn id="54" idx="3"/>
            <a:endCxn id="227" idx="1"/>
          </p:cNvCxnSpPr>
          <p:nvPr/>
        </p:nvCxnSpPr>
        <p:spPr>
          <a:xfrm flipV="1">
            <a:off x="8269106" y="4097591"/>
            <a:ext cx="733600" cy="79215"/>
          </a:xfrm>
          <a:prstGeom prst="bentConnector3">
            <a:avLst>
              <a:gd name="adj1" fmla="val 50000"/>
            </a:avLst>
          </a:prstGeom>
          <a:ln w="19050">
            <a:solidFill>
              <a:srgbClr val="2544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A92FEAAB-2C09-4F3D-B325-DC299EDD920D}"/>
              </a:ext>
            </a:extLst>
          </p:cNvPr>
          <p:cNvSpPr txBox="1"/>
          <p:nvPr/>
        </p:nvSpPr>
        <p:spPr>
          <a:xfrm>
            <a:off x="9030725" y="4543009"/>
            <a:ext cx="674672" cy="350865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>
                <a:solidFill>
                  <a:srgbClr val="254483"/>
                </a:solidFill>
              </a:rPr>
              <a:t>C-Live </a:t>
            </a:r>
            <a:br>
              <a:rPr lang="en-US" altLang="ko-KR" sz="1200" b="1" dirty="0">
                <a:solidFill>
                  <a:srgbClr val="254483"/>
                </a:solidFill>
              </a:rPr>
            </a:br>
            <a:r>
              <a:rPr lang="en-US" altLang="ko-KR" sz="1200" b="1" dirty="0">
                <a:solidFill>
                  <a:srgbClr val="254483"/>
                </a:solidFill>
              </a:rPr>
              <a:t>Database</a:t>
            </a:r>
            <a:endParaRPr lang="ko-KR" altLang="en-US" sz="1200" b="1" dirty="0">
              <a:solidFill>
                <a:srgbClr val="254483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883B3C6-8A36-44A5-83E1-CDEF6B9F5C57}"/>
              </a:ext>
            </a:extLst>
          </p:cNvPr>
          <p:cNvSpPr txBox="1"/>
          <p:nvPr/>
        </p:nvSpPr>
        <p:spPr>
          <a:xfrm>
            <a:off x="8117478" y="4165433"/>
            <a:ext cx="1064874" cy="29854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000" b="1" dirty="0">
                <a:solidFill>
                  <a:srgbClr val="254483"/>
                </a:solidFill>
              </a:rPr>
              <a:t>PLC </a:t>
            </a:r>
            <a:r>
              <a:rPr lang="ko-KR" altLang="en-US" sz="1000" b="1" dirty="0">
                <a:solidFill>
                  <a:srgbClr val="254483"/>
                </a:solidFill>
              </a:rPr>
              <a:t>및 </a:t>
            </a:r>
            <a:br>
              <a:rPr lang="en-US" altLang="ko-KR" sz="1000" b="1" dirty="0">
                <a:solidFill>
                  <a:srgbClr val="254483"/>
                </a:solidFill>
              </a:rPr>
            </a:br>
            <a:r>
              <a:rPr lang="ko-KR" altLang="en-US" sz="1000" b="1" dirty="0">
                <a:solidFill>
                  <a:srgbClr val="254483"/>
                </a:solidFill>
              </a:rPr>
              <a:t>네트워크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6FD4BBC-07AF-47DF-B3A7-81BC65803B9F}"/>
              </a:ext>
            </a:extLst>
          </p:cNvPr>
          <p:cNvSpPr txBox="1"/>
          <p:nvPr/>
        </p:nvSpPr>
        <p:spPr>
          <a:xfrm>
            <a:off x="954165" y="1978949"/>
            <a:ext cx="1849096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/>
              <a:t>가공 설비 </a:t>
            </a:r>
            <a:r>
              <a:rPr lang="en-US" altLang="ko-KR" sz="1200" b="1" dirty="0"/>
              <a:t>Controller Data</a:t>
            </a:r>
            <a:endParaRPr lang="ko-KR" altLang="en-US" sz="1200" b="1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67D02FE-18AB-411E-B01A-58FB0EAD139D}"/>
              </a:ext>
            </a:extLst>
          </p:cNvPr>
          <p:cNvSpPr txBox="1"/>
          <p:nvPr/>
        </p:nvSpPr>
        <p:spPr>
          <a:xfrm>
            <a:off x="1381133" y="4636566"/>
            <a:ext cx="1011495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/>
              <a:t>공정정보 </a:t>
            </a:r>
            <a:r>
              <a:rPr lang="en-US" altLang="ko-KR" sz="1200" b="1" dirty="0"/>
              <a:t>Data</a:t>
            </a:r>
            <a:endParaRPr lang="ko-KR" altLang="en-US" sz="1200" b="1" dirty="0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4CD8BD0F-EDF7-4710-9D77-EC16DEA5DBF9}"/>
              </a:ext>
            </a:extLst>
          </p:cNvPr>
          <p:cNvCxnSpPr>
            <a:cxnSpLocks/>
          </p:cNvCxnSpPr>
          <p:nvPr/>
        </p:nvCxnSpPr>
        <p:spPr>
          <a:xfrm>
            <a:off x="4016896" y="2884032"/>
            <a:ext cx="4176464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4AD67D1-36B4-4294-B0A1-596304FEABC0}"/>
              </a:ext>
            </a:extLst>
          </p:cNvPr>
          <p:cNvCxnSpPr>
            <a:cxnSpLocks/>
          </p:cNvCxnSpPr>
          <p:nvPr/>
        </p:nvCxnSpPr>
        <p:spPr>
          <a:xfrm>
            <a:off x="4016896" y="3728019"/>
            <a:ext cx="4176464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F7524EAB-7B75-41CC-A549-2E24899B053C}"/>
              </a:ext>
            </a:extLst>
          </p:cNvPr>
          <p:cNvCxnSpPr>
            <a:cxnSpLocks/>
          </p:cNvCxnSpPr>
          <p:nvPr/>
        </p:nvCxnSpPr>
        <p:spPr>
          <a:xfrm>
            <a:off x="4016896" y="4581128"/>
            <a:ext cx="4176464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802FFA58-4500-4B77-82B5-7543C2207D6A}"/>
              </a:ext>
            </a:extLst>
          </p:cNvPr>
          <p:cNvCxnSpPr>
            <a:cxnSpLocks/>
          </p:cNvCxnSpPr>
          <p:nvPr/>
        </p:nvCxnSpPr>
        <p:spPr>
          <a:xfrm>
            <a:off x="4016896" y="5456429"/>
            <a:ext cx="4176464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52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>
                <a:latin typeface="+mn-lt"/>
                <a:ea typeface="+mn-ea"/>
              </a:rPr>
              <a:t>1.2 </a:t>
            </a:r>
            <a:r>
              <a:rPr lang="ko-KR" altLang="en-US" dirty="0">
                <a:latin typeface="+mn-lt"/>
                <a:ea typeface="+mn-ea"/>
              </a:rPr>
              <a:t>데이터 구성 및 수집된 데이터 현황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en-US" altLang="ko-KR" dirty="0"/>
              <a:t>MES(</a:t>
            </a:r>
            <a:r>
              <a:rPr lang="ko-KR" altLang="en-US" dirty="0"/>
              <a:t>공정정보</a:t>
            </a:r>
            <a:r>
              <a:rPr lang="en-US" altLang="ko-KR" dirty="0"/>
              <a:t>), </a:t>
            </a:r>
            <a:r>
              <a:rPr lang="en-US" altLang="ko-KR" dirty="0" err="1"/>
              <a:t>Focas</a:t>
            </a:r>
            <a:r>
              <a:rPr lang="en-US" altLang="ko-KR" dirty="0"/>
              <a:t>(</a:t>
            </a:r>
            <a:r>
              <a:rPr lang="ko-KR" altLang="en-US" dirty="0"/>
              <a:t>가공 파라미터 정보</a:t>
            </a:r>
            <a:r>
              <a:rPr lang="en-US" altLang="ko-KR" dirty="0"/>
              <a:t>), </a:t>
            </a:r>
            <a:r>
              <a:rPr lang="ko-KR" altLang="en-US" dirty="0"/>
              <a:t>전류센서</a:t>
            </a:r>
            <a:r>
              <a:rPr lang="en-US" altLang="ko-KR" dirty="0"/>
              <a:t>, </a:t>
            </a:r>
            <a:r>
              <a:rPr lang="ko-KR" altLang="en-US" dirty="0"/>
              <a:t>진동센서 데이터를 수집하여 </a:t>
            </a:r>
            <a:r>
              <a:rPr lang="en-US" altLang="ko-KR" dirty="0"/>
              <a:t>C-Live database</a:t>
            </a:r>
            <a:r>
              <a:rPr lang="ko-KR" altLang="en-US" dirty="0"/>
              <a:t>에 저장하고 </a:t>
            </a:r>
            <a:r>
              <a:rPr lang="en-US" altLang="ko-KR" dirty="0"/>
              <a:t>Matrix(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 구조</a:t>
            </a:r>
            <a:r>
              <a:rPr lang="en-US" altLang="ko-KR" dirty="0"/>
              <a:t>) </a:t>
            </a:r>
            <a:r>
              <a:rPr lang="ko-KR" altLang="en-US" dirty="0"/>
              <a:t>형태의 데이터 셋으로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pPr marL="228600" indent="-228600">
              <a:buAutoNum type="arabicPeriod"/>
            </a:pPr>
            <a:r>
              <a:rPr lang="ko-KR" altLang="en-US" dirty="0"/>
              <a:t>데이터 수집 계획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13" name="대각선 줄무늬 12">
            <a:extLst>
              <a:ext uri="{FF2B5EF4-FFF2-40B4-BE49-F238E27FC236}">
                <a16:creationId xmlns:a16="http://schemas.microsoft.com/office/drawing/2014/main" id="{DF1A4A92-5A61-4003-8DCA-5E1942BE711A}"/>
              </a:ext>
            </a:extLst>
          </p:cNvPr>
          <p:cNvSpPr/>
          <p:nvPr/>
        </p:nvSpPr>
        <p:spPr>
          <a:xfrm rot="4708983" flipV="1">
            <a:off x="-378856" y="3804178"/>
            <a:ext cx="4398080" cy="751753"/>
          </a:xfrm>
          <a:prstGeom prst="diagStripe">
            <a:avLst>
              <a:gd name="adj" fmla="val 9559"/>
            </a:avLst>
          </a:prstGeom>
          <a:gradFill>
            <a:gsLst>
              <a:gs pos="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99" name="Picture 11" descr="C:\Users\son\Desktop\아이콘\Untitled-9.png">
            <a:extLst>
              <a:ext uri="{FF2B5EF4-FFF2-40B4-BE49-F238E27FC236}">
                <a16:creationId xmlns:a16="http://schemas.microsoft.com/office/drawing/2014/main" id="{AE5863D9-3301-4291-AA72-57D39E086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986705"/>
            <a:ext cx="730710" cy="8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40837388-7B9B-4E67-B98F-0CF4CAF06FA5}"/>
              </a:ext>
            </a:extLst>
          </p:cNvPr>
          <p:cNvSpPr txBox="1"/>
          <p:nvPr/>
        </p:nvSpPr>
        <p:spPr>
          <a:xfrm>
            <a:off x="444515" y="2874720"/>
            <a:ext cx="674672" cy="350865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>
                <a:solidFill>
                  <a:srgbClr val="254483"/>
                </a:solidFill>
              </a:rPr>
              <a:t>C-Live </a:t>
            </a:r>
            <a:br>
              <a:rPr lang="en-US" altLang="ko-KR" sz="1200" b="1" dirty="0">
                <a:solidFill>
                  <a:srgbClr val="254483"/>
                </a:solidFill>
              </a:rPr>
            </a:br>
            <a:r>
              <a:rPr lang="en-US" altLang="ko-KR" sz="1200" b="1" dirty="0">
                <a:solidFill>
                  <a:srgbClr val="254483"/>
                </a:solidFill>
              </a:rPr>
              <a:t>Database</a:t>
            </a:r>
            <a:endParaRPr lang="ko-KR" altLang="en-US" sz="1200" b="1" dirty="0">
              <a:solidFill>
                <a:srgbClr val="254483"/>
              </a:solidFill>
            </a:endParaRPr>
          </a:p>
        </p:txBody>
      </p:sp>
      <p:graphicFrame>
        <p:nvGraphicFramePr>
          <p:cNvPr id="103" name="Table 1">
            <a:extLst>
              <a:ext uri="{FF2B5EF4-FFF2-40B4-BE49-F238E27FC236}">
                <a16:creationId xmlns:a16="http://schemas.microsoft.com/office/drawing/2014/main" id="{9692A3CE-60C6-47A1-91BE-D49BE1377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659471"/>
              </p:ext>
            </p:extLst>
          </p:nvPr>
        </p:nvGraphicFramePr>
        <p:xfrm>
          <a:off x="1688796" y="1981647"/>
          <a:ext cx="3264204" cy="4259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068">
                  <a:extLst>
                    <a:ext uri="{9D8B030D-6E8A-4147-A177-3AD203B41FA5}">
                      <a16:colId xmlns:a16="http://schemas.microsoft.com/office/drawing/2014/main" val="4144765591"/>
                    </a:ext>
                  </a:extLst>
                </a:gridCol>
              </a:tblGrid>
              <a:tr h="378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Object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dirty="0">
                          <a:latin typeface="+mn-ea"/>
                          <a:ea typeface="+mn-ea"/>
                        </a:rPr>
                        <a:t>수집 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s_MC_No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Object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0" spc="0" dirty="0">
                          <a:latin typeface="+mn-ea"/>
                          <a:ea typeface="+mn-ea"/>
                        </a:rPr>
                        <a:t>설비번호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tool_number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0" spc="0" dirty="0">
                          <a:latin typeface="+mn-ea"/>
                          <a:ea typeface="+mn-ea"/>
                        </a:rPr>
                        <a:t>공구번호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shot_no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0" spc="0" dirty="0">
                          <a:latin typeface="+mn-ea"/>
                          <a:ea typeface="+mn-ea"/>
                        </a:rPr>
                        <a:t>Shot </a:t>
                      </a:r>
                      <a:r>
                        <a:rPr lang="ko-KR" altLang="en-US" sz="1100" b="0" spc="0" dirty="0"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s_ITEM_Name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Object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pc="0" dirty="0">
                          <a:latin typeface="+mn-ea"/>
                          <a:ea typeface="+mn-ea"/>
                        </a:rPr>
                        <a:t>제품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current_x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z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pc="0" dirty="0">
                          <a:latin typeface="+mn-ea"/>
                          <a:ea typeface="+mn-ea"/>
                        </a:rPr>
                        <a:t>X/Z</a:t>
                      </a:r>
                      <a:r>
                        <a:rPr lang="ko-KR" altLang="en-US" sz="1100" b="0" spc="0" dirty="0">
                          <a:latin typeface="+mn-ea"/>
                          <a:ea typeface="+mn-ea"/>
                        </a:rPr>
                        <a:t>축 </a:t>
                      </a:r>
                      <a:r>
                        <a:rPr lang="ko-KR" altLang="en-US" sz="1100" b="0" spc="0" dirty="0" err="1">
                          <a:latin typeface="+mn-ea"/>
                          <a:ea typeface="+mn-ea"/>
                        </a:rPr>
                        <a:t>전류값</a:t>
                      </a:r>
                      <a:endParaRPr lang="ko-KR" altLang="en-US" sz="1100" b="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current spindle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pc="0" dirty="0">
                          <a:latin typeface="+mn-ea"/>
                          <a:ea typeface="+mn-ea"/>
                        </a:rPr>
                        <a:t>스핀들 </a:t>
                      </a:r>
                      <a:r>
                        <a:rPr lang="ko-KR" altLang="en-US" sz="1100" b="0" spc="0" dirty="0" err="1">
                          <a:latin typeface="+mn-ea"/>
                          <a:ea typeface="+mn-ea"/>
                        </a:rPr>
                        <a:t>전류값</a:t>
                      </a:r>
                      <a:endParaRPr lang="ko-KR" altLang="en-US" sz="1100" b="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pos x, z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pc="0" dirty="0">
                          <a:latin typeface="+mn-ea"/>
                          <a:ea typeface="+mn-ea"/>
                        </a:rPr>
                        <a:t>X/Z</a:t>
                      </a:r>
                      <a:r>
                        <a:rPr lang="ko-KR" altLang="en-US" sz="1100" b="0" spc="0" dirty="0">
                          <a:latin typeface="+mn-ea"/>
                          <a:ea typeface="+mn-ea"/>
                        </a:rPr>
                        <a:t>축 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41295"/>
                  </a:ext>
                </a:extLst>
              </a:tr>
              <a:tr h="28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Rpm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pc="0" dirty="0">
                          <a:latin typeface="+mn-ea"/>
                          <a:ea typeface="+mn-ea"/>
                        </a:rPr>
                        <a:t>스핀들 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Feed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이송값</a:t>
                      </a:r>
                      <a:endParaRPr lang="ko-KR" altLang="en-US" sz="1100" b="0" kern="1200" spc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load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90000" marR="90000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spc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부하값</a:t>
                      </a:r>
                      <a:endParaRPr lang="ko-KR" altLang="en-US" sz="1100" b="0" kern="1200" spc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servo load x, z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90000" marR="90000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spc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서보모터</a:t>
                      </a:r>
                      <a:r>
                        <a:rPr lang="ko-KR" altLang="en-US" sz="1100" b="0" kern="1200" spc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spc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X/Z</a:t>
                      </a:r>
                      <a:r>
                        <a:rPr lang="ko-KR" altLang="en-US" sz="1100" b="0" kern="1200" spc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축 </a:t>
                      </a:r>
                      <a:r>
                        <a:rPr lang="ko-KR" altLang="en-US" sz="1100" b="0" kern="1200" spc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부하값</a:t>
                      </a:r>
                      <a:endParaRPr lang="ko-KR" altLang="en-US" sz="1100" b="0" kern="1200" spc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885481"/>
                  </a:ext>
                </a:extLst>
              </a:tr>
              <a:tr h="246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servo current x, z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Float64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90000" marR="90000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서보모터</a:t>
                      </a:r>
                      <a:r>
                        <a:rPr lang="ko-KR" altLang="en-US" sz="1100" b="0" kern="1200" spc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spc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X/Z</a:t>
                      </a:r>
                      <a:r>
                        <a:rPr lang="ko-KR" altLang="en-US" sz="1100" b="0" kern="1200" spc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축 </a:t>
                      </a:r>
                      <a:r>
                        <a:rPr lang="ko-KR" altLang="en-US" sz="1100" b="0" kern="1200" spc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전류값</a:t>
                      </a:r>
                      <a:endParaRPr lang="ko-KR" altLang="en-US" sz="1100" b="0" kern="1200" spc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9525" marB="0" anchor="ctr">
                    <a:lnL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69157"/>
                  </a:ext>
                </a:extLst>
              </a:tr>
            </a:tbl>
          </a:graphicData>
        </a:graphic>
      </p:graphicFrame>
      <p:sp>
        <p:nvSpPr>
          <p:cNvPr id="106" name="Text Box 26">
            <a:extLst>
              <a:ext uri="{FF2B5EF4-FFF2-40B4-BE49-F238E27FC236}">
                <a16:creationId xmlns:a16="http://schemas.microsoft.com/office/drawing/2014/main" id="{F8CF7DC1-D973-4196-B668-9F6DB31771B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9842" y="1551747"/>
            <a:ext cx="2282112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수집 주요 데이터 요약 정보</a:t>
            </a:r>
          </a:p>
        </p:txBody>
      </p:sp>
      <p:sp>
        <p:nvSpPr>
          <p:cNvPr id="107" name="Line 18">
            <a:extLst>
              <a:ext uri="{FF2B5EF4-FFF2-40B4-BE49-F238E27FC236}">
                <a16:creationId xmlns:a16="http://schemas.microsoft.com/office/drawing/2014/main" id="{67F0097C-C1B6-4894-A7F2-5B25E73C072D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gray">
          <a:xfrm>
            <a:off x="1688796" y="1839894"/>
            <a:ext cx="3264204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anchor="ctr">
            <a:noAutofit/>
          </a:bodyPr>
          <a:lstStyle/>
          <a:p>
            <a:pPr algn="ctr"/>
            <a:endParaRPr lang="ko-KR" altLang="en-US" sz="14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514CD-E376-4224-80AA-6D899E5FDE0A}"/>
              </a:ext>
            </a:extLst>
          </p:cNvPr>
          <p:cNvSpPr txBox="1"/>
          <p:nvPr/>
        </p:nvSpPr>
        <p:spPr>
          <a:xfrm flipH="1">
            <a:off x="380999" y="3492292"/>
            <a:ext cx="1037002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>
                <a:solidFill>
                  <a:srgbClr val="254483"/>
                </a:solidFill>
                <a:latin typeface="+mn-ea"/>
              </a:rPr>
              <a:t>2022-06-24 ~ </a:t>
            </a:r>
            <a:r>
              <a:rPr lang="ko-KR" altLang="en-US" sz="1200" b="1" dirty="0">
                <a:solidFill>
                  <a:srgbClr val="254483"/>
                </a:solidFill>
                <a:latin typeface="+mn-ea"/>
              </a:rPr>
              <a:t>현재 수집 중</a:t>
            </a:r>
          </a:p>
        </p:txBody>
      </p:sp>
      <p:sp>
        <p:nvSpPr>
          <p:cNvPr id="109" name="Text Box 26">
            <a:extLst>
              <a:ext uri="{FF2B5EF4-FFF2-40B4-BE49-F238E27FC236}">
                <a16:creationId xmlns:a16="http://schemas.microsoft.com/office/drawing/2014/main" id="{B035DABA-C595-4DF3-9F00-10313FA01DA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63231" y="1551747"/>
            <a:ext cx="1876082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수집 데이터 상세 정보</a:t>
            </a:r>
          </a:p>
        </p:txBody>
      </p:sp>
      <p:sp>
        <p:nvSpPr>
          <p:cNvPr id="110" name="Line 18">
            <a:extLst>
              <a:ext uri="{FF2B5EF4-FFF2-40B4-BE49-F238E27FC236}">
                <a16:creationId xmlns:a16="http://schemas.microsoft.com/office/drawing/2014/main" id="{EA9D6B6A-BFEC-4C18-A165-F8776A8C6884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gray">
          <a:xfrm>
            <a:off x="5241032" y="1839894"/>
            <a:ext cx="4320481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anchor="ctr">
            <a:noAutofit/>
          </a:bodyPr>
          <a:lstStyle/>
          <a:p>
            <a:pPr algn="ctr"/>
            <a:endParaRPr lang="ko-KR" altLang="en-US" sz="14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895849-7D9C-43F6-833A-6D999268D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27" y="1950243"/>
            <a:ext cx="4354486" cy="146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160DEC-734D-4C21-826D-39E671354076}"/>
                  </a:ext>
                </a:extLst>
              </p:cNvPr>
              <p:cNvSpPr txBox="1"/>
              <p:nvPr/>
            </p:nvSpPr>
            <p:spPr>
              <a:xfrm>
                <a:off x="3324033" y="6292911"/>
                <a:ext cx="102592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160DEC-734D-4C21-826D-39E671354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033" y="6292911"/>
                <a:ext cx="102592" cy="233910"/>
              </a:xfrm>
              <a:prstGeom prst="rect">
                <a:avLst/>
              </a:prstGeom>
              <a:blipFill>
                <a:blip r:embed="rId8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DD8CFBB-F012-4451-90CB-90F2B72E3CD0}"/>
                  </a:ext>
                </a:extLst>
              </p:cNvPr>
              <p:cNvSpPr txBox="1"/>
              <p:nvPr/>
            </p:nvSpPr>
            <p:spPr>
              <a:xfrm>
                <a:off x="2288704" y="6295879"/>
                <a:ext cx="102592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DD8CFBB-F012-4451-90CB-90F2B72E3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704" y="6295879"/>
                <a:ext cx="102592" cy="233910"/>
              </a:xfrm>
              <a:prstGeom prst="rect">
                <a:avLst/>
              </a:prstGeom>
              <a:blipFill>
                <a:blip r:embed="rId9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DE960C6-D053-4397-BA1F-199E8B2B83F2}"/>
                  </a:ext>
                </a:extLst>
              </p:cNvPr>
              <p:cNvSpPr txBox="1"/>
              <p:nvPr/>
            </p:nvSpPr>
            <p:spPr>
              <a:xfrm>
                <a:off x="4359362" y="6298847"/>
                <a:ext cx="102592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DE960C6-D053-4397-BA1F-199E8B2B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62" y="6298847"/>
                <a:ext cx="102592" cy="233910"/>
              </a:xfrm>
              <a:prstGeom prst="rect">
                <a:avLst/>
              </a:prstGeom>
              <a:blipFill>
                <a:blip r:embed="rId8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0421B-26B3-40B9-92AF-F5053B14A9EA}"/>
              </a:ext>
            </a:extLst>
          </p:cNvPr>
          <p:cNvSpPr/>
          <p:nvPr/>
        </p:nvSpPr>
        <p:spPr>
          <a:xfrm>
            <a:off x="5673080" y="1986705"/>
            <a:ext cx="576064" cy="1468673"/>
          </a:xfrm>
          <a:prstGeom prst="rect">
            <a:avLst/>
          </a:prstGeom>
          <a:noFill/>
          <a:ln w="19050">
            <a:solidFill>
              <a:srgbClr val="254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8596C-31DE-4795-BE0D-B25839179577}"/>
              </a:ext>
            </a:extLst>
          </p:cNvPr>
          <p:cNvSpPr txBox="1"/>
          <p:nvPr/>
        </p:nvSpPr>
        <p:spPr>
          <a:xfrm>
            <a:off x="5343300" y="4006642"/>
            <a:ext cx="4299254" cy="89563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171450" indent="-171450">
              <a:lnSpc>
                <a:spcPct val="85000"/>
              </a:lnSpc>
              <a:spcAft>
                <a:spcPts val="600"/>
              </a:spcAft>
              <a:buClr>
                <a:srgbClr val="254483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ko-KR" sz="1200" dirty="0"/>
              <a:t>2022-06-24</a:t>
            </a:r>
            <a:r>
              <a:rPr lang="ko-KR" altLang="en-US" sz="1200" dirty="0"/>
              <a:t>부터 데이터 수집</a:t>
            </a:r>
            <a:r>
              <a:rPr lang="en-US" altLang="ko-KR" sz="1200" dirty="0"/>
              <a:t> </a:t>
            </a:r>
            <a:r>
              <a:rPr lang="ko-KR" altLang="en-US" sz="1200" dirty="0"/>
              <a:t>진행 중</a:t>
            </a:r>
            <a:endParaRPr lang="en-US" altLang="ko-KR" sz="1200" dirty="0"/>
          </a:p>
          <a:p>
            <a:pPr marL="171450" indent="-171450">
              <a:lnSpc>
                <a:spcPct val="85000"/>
              </a:lnSpc>
              <a:spcAft>
                <a:spcPts val="600"/>
              </a:spcAft>
              <a:buClr>
                <a:srgbClr val="254483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ko-KR" sz="1200" dirty="0"/>
              <a:t>Nanosecond </a:t>
            </a:r>
            <a:r>
              <a:rPr lang="ko-KR" altLang="en-US" sz="1200" dirty="0"/>
              <a:t>단위의 가공 파라미터 값 수집</a:t>
            </a:r>
            <a:endParaRPr lang="en-US" altLang="ko-KR" sz="1200" dirty="0"/>
          </a:p>
          <a:p>
            <a:pPr marL="171450" indent="-171450">
              <a:lnSpc>
                <a:spcPct val="85000"/>
              </a:lnSpc>
              <a:spcAft>
                <a:spcPts val="600"/>
              </a:spcAft>
              <a:buClr>
                <a:srgbClr val="254483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ko-KR" sz="1200" dirty="0"/>
              <a:t>2022-07-13 </a:t>
            </a:r>
            <a:r>
              <a:rPr lang="ko-KR" altLang="en-US" sz="1200" dirty="0"/>
              <a:t>오후 이전에 데이터는 </a:t>
            </a:r>
            <a:r>
              <a:rPr lang="en-US" altLang="ko-KR" sz="1200" dirty="0"/>
              <a:t>1</a:t>
            </a:r>
            <a:r>
              <a:rPr lang="ko-KR" altLang="en-US" sz="1200" dirty="0"/>
              <a:t>초당 </a:t>
            </a:r>
            <a:r>
              <a:rPr lang="en-US" altLang="ko-KR" sz="1200" dirty="0"/>
              <a:t>2</a:t>
            </a:r>
            <a:r>
              <a:rPr lang="ko-KR" altLang="en-US" sz="1200" dirty="0"/>
              <a:t>개의 데이터 수집</a:t>
            </a:r>
            <a:endParaRPr lang="en-US" altLang="ko-KR" sz="1200" dirty="0"/>
          </a:p>
          <a:p>
            <a:pPr marL="171450" indent="-171450">
              <a:lnSpc>
                <a:spcPct val="85000"/>
              </a:lnSpc>
              <a:spcAft>
                <a:spcPts val="600"/>
              </a:spcAft>
              <a:buClr>
                <a:srgbClr val="254483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ko-KR" sz="1200" dirty="0"/>
              <a:t>2022-07-13 </a:t>
            </a:r>
            <a:r>
              <a:rPr lang="ko-KR" altLang="en-US" sz="1200" dirty="0"/>
              <a:t>오후 이후 </a:t>
            </a:r>
            <a:r>
              <a:rPr lang="en-US" altLang="ko-KR" sz="1200" dirty="0"/>
              <a:t>1</a:t>
            </a:r>
            <a:r>
              <a:rPr lang="ko-KR" altLang="en-US" sz="1200" dirty="0"/>
              <a:t>초당 </a:t>
            </a:r>
            <a:r>
              <a:rPr lang="en-US" altLang="ko-KR" sz="1200" dirty="0"/>
              <a:t>5</a:t>
            </a:r>
            <a:r>
              <a:rPr lang="ko-KR" altLang="en-US" sz="1200" dirty="0"/>
              <a:t>개의 데이터 수집</a:t>
            </a:r>
            <a:endParaRPr lang="en-US" altLang="ko-KR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1427DD-C780-43E6-A768-B754FA61EBCA}"/>
              </a:ext>
            </a:extLst>
          </p:cNvPr>
          <p:cNvSpPr txBox="1"/>
          <p:nvPr/>
        </p:nvSpPr>
        <p:spPr>
          <a:xfrm>
            <a:off x="5552033" y="1815869"/>
            <a:ext cx="153888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>
                <a:solidFill>
                  <a:srgbClr val="254483"/>
                </a:solidFill>
              </a:rPr>
              <a:t>①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426C39C-A479-4D02-AB13-D91600379D58}"/>
              </a:ext>
            </a:extLst>
          </p:cNvPr>
          <p:cNvSpPr/>
          <p:nvPr/>
        </p:nvSpPr>
        <p:spPr>
          <a:xfrm>
            <a:off x="6679673" y="1986705"/>
            <a:ext cx="576064" cy="1468673"/>
          </a:xfrm>
          <a:prstGeom prst="rect">
            <a:avLst/>
          </a:prstGeom>
          <a:noFill/>
          <a:ln w="19050">
            <a:solidFill>
              <a:srgbClr val="254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8718402-9EE8-4D96-BF3D-2B28BDBCA9AD}"/>
              </a:ext>
            </a:extLst>
          </p:cNvPr>
          <p:cNvSpPr txBox="1"/>
          <p:nvPr/>
        </p:nvSpPr>
        <p:spPr>
          <a:xfrm>
            <a:off x="6549893" y="1815869"/>
            <a:ext cx="153888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>
                <a:solidFill>
                  <a:srgbClr val="254483"/>
                </a:solidFill>
              </a:rPr>
              <a:t>②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F0E75E1-B0F4-4CA6-89BF-91805E4CDE64}"/>
              </a:ext>
            </a:extLst>
          </p:cNvPr>
          <p:cNvSpPr txBox="1"/>
          <p:nvPr/>
        </p:nvSpPr>
        <p:spPr>
          <a:xfrm>
            <a:off x="5343299" y="5466898"/>
            <a:ext cx="4373551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171450" indent="-171450">
              <a:lnSpc>
                <a:spcPct val="85000"/>
              </a:lnSpc>
              <a:spcAft>
                <a:spcPts val="600"/>
              </a:spcAft>
              <a:buClr>
                <a:srgbClr val="254483"/>
              </a:buClr>
              <a:buSzPct val="70000"/>
              <a:buFont typeface="Arial" panose="020B0604020202020204" pitchFamily="34" charset="0"/>
              <a:buChar char="•"/>
            </a:pPr>
            <a:r>
              <a:rPr lang="ko-KR" altLang="en-US" sz="1200" dirty="0"/>
              <a:t>공구번호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tool_number</a:t>
            </a:r>
            <a:r>
              <a:rPr lang="en-US" altLang="ko-KR" sz="1200" dirty="0"/>
              <a:t>)</a:t>
            </a:r>
            <a:r>
              <a:rPr lang="ko-KR" altLang="en-US" sz="1200" dirty="0"/>
              <a:t> 값 중 </a:t>
            </a:r>
            <a:r>
              <a:rPr lang="ko-KR" altLang="en-US" sz="1200" dirty="0" err="1"/>
              <a:t>뒷</a:t>
            </a:r>
            <a:r>
              <a:rPr lang="ko-KR" altLang="en-US" sz="1200" dirty="0"/>
              <a:t> 두자리는 공구 보정상태 정보이며</a:t>
            </a:r>
            <a:r>
              <a:rPr lang="en-US" altLang="ko-KR" sz="1200" dirty="0"/>
              <a:t>,</a:t>
            </a:r>
            <a:r>
              <a:rPr lang="ko-KR" altLang="en-US" sz="1200" dirty="0"/>
              <a:t> 이를 통해 </a:t>
            </a:r>
            <a:r>
              <a:rPr lang="ko-KR" altLang="en-US" sz="1200" dirty="0" err="1"/>
              <a:t>공구별</a:t>
            </a:r>
            <a:r>
              <a:rPr lang="ko-KR" altLang="en-US" sz="1200" dirty="0"/>
              <a:t> 상태 파악 가능</a:t>
            </a:r>
            <a:endParaRPr lang="en-US" altLang="ko-KR" sz="1200" dirty="0"/>
          </a:p>
          <a:p>
            <a:pPr marL="171450" indent="-171450">
              <a:lnSpc>
                <a:spcPct val="85000"/>
              </a:lnSpc>
              <a:spcAft>
                <a:spcPts val="600"/>
              </a:spcAft>
              <a:buClr>
                <a:srgbClr val="254483"/>
              </a:buClr>
              <a:buSzPct val="70000"/>
              <a:buFont typeface="Arial" panose="020B0604020202020204" pitchFamily="34" charset="0"/>
              <a:buChar char="•"/>
            </a:pPr>
            <a:r>
              <a:rPr lang="ko-KR" altLang="en-US" sz="1200" dirty="0"/>
              <a:t>공구번호 기반으로 새로운 공구번호 도출 및 상태 정보 데이터 생성</a:t>
            </a:r>
            <a:endParaRPr lang="en-US" altLang="ko-KR" sz="1200" dirty="0"/>
          </a:p>
        </p:txBody>
      </p:sp>
      <p:sp>
        <p:nvSpPr>
          <p:cNvPr id="125" name="Rectangle 25">
            <a:extLst>
              <a:ext uri="{FF2B5EF4-FFF2-40B4-BE49-F238E27FC236}">
                <a16:creationId xmlns:a16="http://schemas.microsoft.com/office/drawing/2014/main" id="{F0366988-4658-40F8-A7A3-6875D206C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608" y="3589911"/>
            <a:ext cx="4194243" cy="324000"/>
          </a:xfrm>
          <a:prstGeom prst="rect">
            <a:avLst/>
          </a:prstGeom>
          <a:solidFill>
            <a:srgbClr val="000000"/>
          </a:solidFill>
          <a:ln w="9525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350" b="1" i="1" kern="0" dirty="0">
                <a:solidFill>
                  <a:srgbClr val="FFD200"/>
                </a:solidFill>
              </a:rPr>
              <a:t>데이터 수집 기간 및 주기</a:t>
            </a:r>
          </a:p>
        </p:txBody>
      </p:sp>
      <p:sp>
        <p:nvSpPr>
          <p:cNvPr id="126" name="Rectangle 26">
            <a:extLst>
              <a:ext uri="{FF2B5EF4-FFF2-40B4-BE49-F238E27FC236}">
                <a16:creationId xmlns:a16="http://schemas.microsoft.com/office/drawing/2014/main" id="{CC04AEAE-A0B0-4937-84E6-44143534B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4215" y="3598667"/>
            <a:ext cx="318394" cy="315244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350" b="1" kern="0" dirty="0">
                <a:solidFill>
                  <a:sysClr val="windowText" lastClr="000000"/>
                </a:solidFill>
              </a:rPr>
              <a:t>①</a:t>
            </a:r>
            <a:endParaRPr lang="en-US" altLang="ko-KR" sz="135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27" name="Rectangle 25">
            <a:extLst>
              <a:ext uri="{FF2B5EF4-FFF2-40B4-BE49-F238E27FC236}">
                <a16:creationId xmlns:a16="http://schemas.microsoft.com/office/drawing/2014/main" id="{2EC269F9-B7A8-47D3-8D90-87565EA37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608" y="5066682"/>
            <a:ext cx="4194243" cy="324000"/>
          </a:xfrm>
          <a:prstGeom prst="rect">
            <a:avLst/>
          </a:prstGeom>
          <a:solidFill>
            <a:srgbClr val="000000"/>
          </a:solidFill>
          <a:ln w="9525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350" b="1" i="1" kern="0" dirty="0">
                <a:solidFill>
                  <a:srgbClr val="FFD200"/>
                </a:solidFill>
              </a:rPr>
              <a:t>설비 파라미터 정보 값을 활용한 공구 상태 파악</a:t>
            </a:r>
          </a:p>
        </p:txBody>
      </p:sp>
      <p:sp>
        <p:nvSpPr>
          <p:cNvPr id="128" name="Rectangle 26">
            <a:extLst>
              <a:ext uri="{FF2B5EF4-FFF2-40B4-BE49-F238E27FC236}">
                <a16:creationId xmlns:a16="http://schemas.microsoft.com/office/drawing/2014/main" id="{3BDA52DB-DA27-4310-A100-9D4A24ED6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4215" y="5075438"/>
            <a:ext cx="318394" cy="315244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350" b="1" kern="0" dirty="0">
                <a:solidFill>
                  <a:sysClr val="windowText" lastClr="000000"/>
                </a:solidFill>
              </a:rPr>
              <a:t>②</a:t>
            </a:r>
            <a:endParaRPr lang="en-US" altLang="ko-KR" sz="135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A6B8DB-C42A-4E8A-A73E-1375A81BB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3001006"/>
            <a:ext cx="3440831" cy="38569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BC56B2-5E81-4A61-8045-D04D9657D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0830" cy="30238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gray">
          <a:xfrm>
            <a:off x="2814532" y="2910963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gray">
          <a:xfrm>
            <a:off x="2814532" y="3778554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gray">
          <a:xfrm>
            <a:off x="2814532" y="4646145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5"/>
          <p:cNvSpPr>
            <a:spLocks noChangeArrowheads="1"/>
          </p:cNvSpPr>
          <p:nvPr/>
        </p:nvSpPr>
        <p:spPr bwMode="gray">
          <a:xfrm>
            <a:off x="3508061" y="1695261"/>
            <a:ext cx="6011931" cy="3189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72000" anchor="b">
            <a:spAutoFit/>
          </a:bodyPr>
          <a:lstStyle/>
          <a:p>
            <a:pPr defTabSz="839788" fontAlgn="ctr">
              <a:buClr>
                <a:srgbClr val="FFD200"/>
              </a:buClr>
              <a:buSzPct val="75000"/>
            </a:pPr>
            <a:r>
              <a:rPr kumimoji="1" lang="en-US" altLang="ko-KR" sz="1600" b="1" i="1" dirty="0">
                <a:solidFill>
                  <a:srgbClr val="000000">
                    <a:lumMod val="50000"/>
                    <a:lumOff val="50000"/>
                  </a:srgbClr>
                </a:solidFill>
                <a:cs typeface="Arial" pitchFamily="34" charset="0"/>
              </a:rPr>
              <a:t>AI </a:t>
            </a:r>
            <a:r>
              <a:rPr kumimoji="1" lang="ko-KR" altLang="en-US" sz="1600" b="1" i="1" dirty="0">
                <a:solidFill>
                  <a:srgbClr val="000000">
                    <a:lumMod val="50000"/>
                    <a:lumOff val="50000"/>
                  </a:srgbClr>
                </a:solidFill>
                <a:cs typeface="Arial" pitchFamily="34" charset="0"/>
              </a:rPr>
              <a:t>기반 지능형 공구수명 예측 시스템 개발</a:t>
            </a:r>
            <a:endParaRPr kumimoji="1" lang="en-US" altLang="ko-KR" sz="1600" b="1" i="1" dirty="0">
              <a:solidFill>
                <a:srgbClr val="000000">
                  <a:lumMod val="50000"/>
                  <a:lumOff val="50000"/>
                </a:srgbClr>
              </a:solidFill>
              <a:latin typeface="맑은 고딕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gray">
          <a:xfrm>
            <a:off x="3440831" y="2046084"/>
            <a:ext cx="6079162" cy="0"/>
          </a:xfrm>
          <a:prstGeom prst="line">
            <a:avLst/>
          </a:prstGeom>
          <a:solidFill>
            <a:srgbClr val="B4B4B4"/>
          </a:solidFill>
          <a:ln w="7620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AutoShape 15"/>
          <p:cNvSpPr>
            <a:spLocks noChangeArrowheads="1"/>
          </p:cNvSpPr>
          <p:nvPr/>
        </p:nvSpPr>
        <p:spPr bwMode="gray">
          <a:xfrm>
            <a:off x="3204714" y="2210128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ko-KR" altLang="en-US" sz="2000" b="1" i="1" kern="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데이터 수집계획</a:t>
            </a:r>
          </a:p>
        </p:txBody>
      </p:sp>
      <p:sp>
        <p:nvSpPr>
          <p:cNvPr id="27" name="Rectangle 26"/>
          <p:cNvSpPr/>
          <p:nvPr/>
        </p:nvSpPr>
        <p:spPr bwMode="gray">
          <a:xfrm>
            <a:off x="2792700" y="2186735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US" altLang="ko-KR" sz="4000" b="1" i="1" kern="0" dirty="0">
                <a:solidFill>
                  <a:srgbClr val="254483"/>
                </a:solidFill>
              </a:rPr>
              <a:t>Ⅰ</a:t>
            </a:r>
          </a:p>
        </p:txBody>
      </p:sp>
      <p:sp>
        <p:nvSpPr>
          <p:cNvPr id="28" name="AutoShape 15"/>
          <p:cNvSpPr>
            <a:spLocks noChangeArrowheads="1"/>
          </p:cNvSpPr>
          <p:nvPr/>
        </p:nvSpPr>
        <p:spPr bwMode="gray">
          <a:xfrm>
            <a:off x="3204714" y="3070670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ko-KR" altLang="en-US" sz="2000" b="1" i="1" kern="0" dirty="0"/>
              <a:t>데이터 분석계획</a:t>
            </a:r>
          </a:p>
        </p:txBody>
      </p:sp>
      <p:sp>
        <p:nvSpPr>
          <p:cNvPr id="29" name="Rectangle 28"/>
          <p:cNvSpPr/>
          <p:nvPr/>
        </p:nvSpPr>
        <p:spPr bwMode="gray">
          <a:xfrm>
            <a:off x="2792700" y="3047277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US" altLang="ko-KR" sz="4000" b="1" i="1" kern="0" dirty="0">
                <a:solidFill>
                  <a:srgbClr val="254483"/>
                </a:solidFill>
              </a:rPr>
              <a:t>Ⅱ</a:t>
            </a:r>
          </a:p>
        </p:txBody>
      </p:sp>
      <p:sp>
        <p:nvSpPr>
          <p:cNvPr id="30" name="AutoShape 15"/>
          <p:cNvSpPr>
            <a:spLocks noChangeArrowheads="1"/>
          </p:cNvSpPr>
          <p:nvPr/>
        </p:nvSpPr>
        <p:spPr bwMode="gray">
          <a:xfrm>
            <a:off x="3204714" y="3931212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en-US" altLang="ko-KR" sz="2000" b="1" i="1" kern="0" dirty="0">
                <a:solidFill>
                  <a:srgbClr val="FFFFFF">
                    <a:lumMod val="75000"/>
                  </a:srgbClr>
                </a:solidFill>
              </a:rPr>
              <a:t>AI</a:t>
            </a:r>
            <a:r>
              <a:rPr kumimoji="1" lang="ko-KR" altLang="en-US" sz="2000" b="1" i="1" kern="0" dirty="0">
                <a:solidFill>
                  <a:srgbClr val="FFFFFF">
                    <a:lumMod val="75000"/>
                  </a:srgbClr>
                </a:solidFill>
              </a:rPr>
              <a:t> 분석모델 구축설계도</a:t>
            </a:r>
          </a:p>
        </p:txBody>
      </p:sp>
      <p:sp>
        <p:nvSpPr>
          <p:cNvPr id="31" name="Rectangle 30"/>
          <p:cNvSpPr/>
          <p:nvPr/>
        </p:nvSpPr>
        <p:spPr bwMode="gray">
          <a:xfrm>
            <a:off x="2792700" y="3907819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GB" altLang="ko-KR" sz="4000" b="1" i="1" kern="0" dirty="0">
                <a:solidFill>
                  <a:srgbClr val="254483"/>
                </a:solidFill>
              </a:rPr>
              <a:t>Ⅲ</a:t>
            </a:r>
            <a:endParaRPr lang="en-US" altLang="ko-KR" sz="4000" b="1" i="1" kern="0" dirty="0">
              <a:solidFill>
                <a:srgbClr val="254483"/>
              </a:solidFill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3204714" y="4791754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en-US" altLang="ko-KR" sz="2000" b="1" i="1" kern="0" dirty="0">
                <a:solidFill>
                  <a:srgbClr val="FFFFFF">
                    <a:lumMod val="75000"/>
                  </a:srgbClr>
                </a:solidFill>
              </a:rPr>
              <a:t>AI </a:t>
            </a:r>
            <a:r>
              <a:rPr kumimoji="1" lang="ko-KR" altLang="en-US" sz="2000" b="1" i="1" kern="0" dirty="0">
                <a:solidFill>
                  <a:srgbClr val="FFFFFF">
                    <a:lumMod val="75000"/>
                  </a:srgbClr>
                </a:solidFill>
              </a:rPr>
              <a:t>분석모델 검증 및 현장적용 계획</a:t>
            </a:r>
          </a:p>
        </p:txBody>
      </p:sp>
      <p:sp>
        <p:nvSpPr>
          <p:cNvPr id="33" name="Rectangle 32"/>
          <p:cNvSpPr/>
          <p:nvPr/>
        </p:nvSpPr>
        <p:spPr bwMode="gray">
          <a:xfrm>
            <a:off x="2792700" y="4768361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GB" altLang="ko-KR" sz="4000" b="1" i="1" kern="0" dirty="0">
                <a:solidFill>
                  <a:srgbClr val="254483"/>
                </a:solidFill>
              </a:rPr>
              <a:t>Ⅳ</a:t>
            </a:r>
            <a:endParaRPr lang="en-US" altLang="ko-KR" sz="4000" b="1" i="1" kern="0" dirty="0">
              <a:solidFill>
                <a:srgbClr val="254483"/>
              </a:solidFill>
            </a:endParaRPr>
          </a:p>
        </p:txBody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B771F622-40D0-4BA4-8894-F1D0A2110B99}"/>
              </a:ext>
            </a:extLst>
          </p:cNvPr>
          <p:cNvCxnSpPr/>
          <p:nvPr/>
        </p:nvCxnSpPr>
        <p:spPr bwMode="gray">
          <a:xfrm>
            <a:off x="2814532" y="5513736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838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>
                <a:latin typeface="+mn-lt"/>
                <a:ea typeface="+mn-ea"/>
              </a:rPr>
              <a:t>2.1 </a:t>
            </a:r>
            <a:r>
              <a:rPr lang="ko-KR" altLang="en-US" dirty="0">
                <a:latin typeface="+mn-lt"/>
                <a:ea typeface="+mn-ea"/>
              </a:rPr>
              <a:t>데이터 정제</a:t>
            </a:r>
            <a:r>
              <a:rPr lang="en-US" altLang="ko-KR" dirty="0">
                <a:latin typeface="+mn-lt"/>
                <a:ea typeface="+mn-ea"/>
              </a:rPr>
              <a:t>/</a:t>
            </a:r>
            <a:r>
              <a:rPr lang="ko-KR" altLang="en-US" dirty="0">
                <a:latin typeface="+mn-lt"/>
                <a:ea typeface="+mn-ea"/>
              </a:rPr>
              <a:t>가공 방안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데이터 분석 계획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B14789-7A89-4E7A-8FEE-2A7DDE277EAB}"/>
              </a:ext>
            </a:extLst>
          </p:cNvPr>
          <p:cNvGrpSpPr/>
          <p:nvPr/>
        </p:nvGrpSpPr>
        <p:grpSpPr>
          <a:xfrm>
            <a:off x="305789" y="791758"/>
            <a:ext cx="4320000" cy="1369422"/>
            <a:chOff x="272999" y="791758"/>
            <a:chExt cx="2908800" cy="1369422"/>
          </a:xfrm>
        </p:grpSpPr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DC6B85E2-D512-4398-887C-F343E16F6A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999" y="1172564"/>
              <a:ext cx="2908800" cy="988616"/>
            </a:xfrm>
            <a:prstGeom prst="rect">
              <a:avLst/>
            </a:prstGeom>
            <a:solidFill>
              <a:schemeClr val="tx2"/>
            </a:solidFill>
            <a:ln w="6350" algn="ctr">
              <a:solidFill>
                <a:schemeClr val="bg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lIns="162000"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b="1" kern="0" dirty="0">
                  <a:cs typeface="Arial" charset="0"/>
                </a:rPr>
                <a:t>문제정의에 필요한 데이터 테이블</a:t>
              </a:r>
              <a:r>
                <a:rPr lang="en-US" altLang="ko-KR" sz="1200" b="1" kern="0" dirty="0">
                  <a:cs typeface="Arial" charset="0"/>
                </a:rPr>
                <a:t>(</a:t>
              </a:r>
              <a:r>
                <a:rPr lang="en-US" altLang="ko-KR" sz="1200" b="1" kern="0" dirty="0" err="1">
                  <a:cs typeface="Arial" charset="0"/>
                </a:rPr>
                <a:t>tbMachine</a:t>
              </a:r>
              <a:r>
                <a:rPr lang="en-US" altLang="ko-KR" sz="1200" b="1" kern="0" dirty="0">
                  <a:cs typeface="Arial" charset="0"/>
                </a:rPr>
                <a:t>, </a:t>
              </a:r>
              <a:r>
                <a:rPr lang="en-US" altLang="ko-KR" sz="1200" b="1" kern="0" dirty="0" err="1">
                  <a:cs typeface="Arial" charset="0"/>
                </a:rPr>
                <a:t>tbItem</a:t>
              </a:r>
              <a:r>
                <a:rPr lang="en-US" altLang="ko-KR" sz="1200" b="1" kern="0" dirty="0">
                  <a:cs typeface="Arial" charset="0"/>
                </a:rPr>
                <a:t>, TPOP_MACHINE_PARAMETER) </a:t>
              </a:r>
              <a:r>
                <a:rPr lang="ko-KR" altLang="en-US" sz="1200" b="1" kern="0" dirty="0">
                  <a:cs typeface="Arial" charset="0"/>
                </a:rPr>
                <a:t>탐색 및 </a:t>
              </a:r>
              <a:r>
                <a:rPr lang="en-US" altLang="ko-KR" sz="1200" b="1" kern="0" dirty="0">
                  <a:cs typeface="Arial" charset="0"/>
                </a:rPr>
                <a:t>Join</a:t>
              </a:r>
              <a:endParaRPr kumimoji="0" lang="ko-KR" altLang="en-US" sz="12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B9F7F03E-60FC-49CE-B548-DB315F7976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999" y="791758"/>
              <a:ext cx="2908800" cy="3808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</p:spPr>
          <p:txBody>
            <a:bodyPr wrap="square" anchor="ctr"/>
            <a:lstStyle/>
            <a:p>
              <a:pPr algn="ctr"/>
              <a:r>
                <a:rPr lang="en-US" altLang="ko-KR" sz="1200" b="1" i="1" kern="0" dirty="0"/>
                <a:t>C-LIVE Database </a:t>
              </a:r>
              <a:r>
                <a:rPr lang="ko-KR" altLang="en-US" sz="1200" b="1" i="1" kern="0" dirty="0"/>
                <a:t>탐색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8D9ABBD-909B-431C-9E2D-97B995680218}"/>
              </a:ext>
            </a:extLst>
          </p:cNvPr>
          <p:cNvGrpSpPr/>
          <p:nvPr/>
        </p:nvGrpSpPr>
        <p:grpSpPr>
          <a:xfrm>
            <a:off x="305789" y="2608592"/>
            <a:ext cx="4320000" cy="1669140"/>
            <a:chOff x="272999" y="2862828"/>
            <a:chExt cx="2908800" cy="1669140"/>
          </a:xfrm>
        </p:grpSpPr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1BB66DEA-63DE-4598-8134-6A327EE573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999" y="3243633"/>
              <a:ext cx="2908800" cy="1288335"/>
            </a:xfrm>
            <a:prstGeom prst="rect">
              <a:avLst/>
            </a:prstGeom>
            <a:solidFill>
              <a:schemeClr val="tx2"/>
            </a:solidFill>
            <a:ln w="6350" algn="ctr">
              <a:solidFill>
                <a:schemeClr val="bg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lIns="162000"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b="1" kern="0" dirty="0">
                  <a:cs typeface="Arial" charset="0"/>
                </a:rPr>
                <a:t>가공</a:t>
              </a:r>
              <a:r>
                <a:rPr kumimoji="0" lang="ko-KR" altLang="en-US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파라미터 데이터</a:t>
              </a:r>
              <a:r>
                <a:rPr kumimoji="0" lang="en-US" altLang="ko-KR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(</a:t>
              </a:r>
              <a:r>
                <a:rPr lang="ko-KR" altLang="en-US" sz="1200" b="1" kern="0" dirty="0">
                  <a:cs typeface="Arial" charset="0"/>
                </a:rPr>
                <a:t>전류</a:t>
              </a:r>
              <a:r>
                <a:rPr kumimoji="0" lang="en-US" altLang="ko-KR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, </a:t>
              </a:r>
              <a:r>
                <a:rPr kumimoji="0" lang="ko-KR" altLang="en-US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진동</a:t>
              </a:r>
              <a:r>
                <a:rPr kumimoji="0" lang="en-US" altLang="ko-KR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, </a:t>
              </a:r>
              <a:r>
                <a:rPr lang="en-US" altLang="ko-KR" sz="1200" b="1" kern="0" dirty="0" err="1">
                  <a:cs typeface="Arial" charset="0"/>
                </a:rPr>
                <a:t>Focas</a:t>
              </a:r>
              <a:r>
                <a:rPr lang="en-US" altLang="ko-KR" sz="1200" b="1" kern="0" dirty="0">
                  <a:cs typeface="Arial" charset="0"/>
                </a:rPr>
                <a:t> </a:t>
              </a:r>
              <a:r>
                <a:rPr lang="ko-KR" altLang="en-US" sz="1200" b="1" kern="0" dirty="0">
                  <a:cs typeface="Arial" charset="0"/>
                </a:rPr>
                <a:t>데이터</a:t>
              </a:r>
              <a:r>
                <a:rPr kumimoji="0" lang="en-US" altLang="ko-KR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)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공구교체 이력</a:t>
              </a:r>
              <a:endParaRPr kumimoji="0" lang="en-US" altLang="ko-KR" sz="12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cs typeface="Arial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b="1" kern="0" dirty="0">
                  <a:cs typeface="Arial" charset="0"/>
                </a:rPr>
                <a:t>작업지시 정보</a:t>
              </a:r>
              <a:endParaRPr kumimoji="0" lang="en-US" altLang="ko-KR" sz="12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35" name="Rectangle 43">
              <a:extLst>
                <a:ext uri="{FF2B5EF4-FFF2-40B4-BE49-F238E27FC236}">
                  <a16:creationId xmlns:a16="http://schemas.microsoft.com/office/drawing/2014/main" id="{2F26D3A4-658C-4C37-823E-0D532F41D2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999" y="2862828"/>
              <a:ext cx="2908800" cy="3808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</p:spPr>
          <p:txBody>
            <a:bodyPr wrap="square" anchor="ctr"/>
            <a:lstStyle/>
            <a:p>
              <a:pPr algn="ctr"/>
              <a:r>
                <a:rPr lang="ko-KR" altLang="en-US" sz="1200" b="1" i="1" kern="0" dirty="0"/>
                <a:t>데이터 수집</a:t>
              </a:r>
              <a:r>
                <a:rPr lang="en-US" altLang="ko-KR" sz="1200" b="1" i="1" kern="0" dirty="0"/>
                <a:t>(CSV </a:t>
              </a:r>
              <a:r>
                <a:rPr lang="ko-KR" altLang="en-US" sz="1200" b="1" i="1" kern="0" dirty="0"/>
                <a:t>형태</a:t>
              </a:r>
              <a:r>
                <a:rPr lang="en-US" altLang="ko-KR" sz="1200" b="1" i="1" kern="0" dirty="0"/>
                <a:t>)</a:t>
              </a:r>
              <a:endParaRPr lang="ko-KR" altLang="en-US" sz="1200" b="1" i="1" kern="0" dirty="0"/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95269EE-1702-4AEB-B990-B5770F6329C3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>
            <a:off x="2465789" y="2161180"/>
            <a:ext cx="0" cy="447412"/>
          </a:xfrm>
          <a:prstGeom prst="straightConnector1">
            <a:avLst/>
          </a:prstGeom>
          <a:ln w="1905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EB4ACE-DD41-4561-9AEA-C6707E394DF7}"/>
              </a:ext>
            </a:extLst>
          </p:cNvPr>
          <p:cNvSpPr txBox="1"/>
          <p:nvPr/>
        </p:nvSpPr>
        <p:spPr>
          <a:xfrm>
            <a:off x="2648744" y="2152975"/>
            <a:ext cx="1708255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 err="1"/>
              <a:t>가공파라미터</a:t>
            </a:r>
            <a:r>
              <a:rPr lang="ko-KR" altLang="en-US" sz="1200" dirty="0"/>
              <a:t> 데이터</a:t>
            </a:r>
            <a:endParaRPr lang="en-US" altLang="ko-KR" sz="1200" dirty="0"/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/>
              <a:t>중심의 *</a:t>
            </a:r>
            <a:r>
              <a:rPr lang="en-US" altLang="ko-KR" sz="1200" dirty="0"/>
              <a:t>ETL</a:t>
            </a:r>
            <a:endParaRPr lang="ko-KR" altLang="en-US" sz="12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E0ABB98-C050-44DB-A794-2CACFFEB57DE}"/>
              </a:ext>
            </a:extLst>
          </p:cNvPr>
          <p:cNvGrpSpPr/>
          <p:nvPr/>
        </p:nvGrpSpPr>
        <p:grpSpPr>
          <a:xfrm>
            <a:off x="305789" y="4725144"/>
            <a:ext cx="4320000" cy="1588818"/>
            <a:chOff x="272999" y="5160564"/>
            <a:chExt cx="2908800" cy="1153398"/>
          </a:xfrm>
        </p:grpSpPr>
        <p:sp>
          <p:nvSpPr>
            <p:cNvPr id="39" name="Rectangle 41">
              <a:extLst>
                <a:ext uri="{FF2B5EF4-FFF2-40B4-BE49-F238E27FC236}">
                  <a16:creationId xmlns:a16="http://schemas.microsoft.com/office/drawing/2014/main" id="{22776F92-054E-4D43-B8EC-A266B99682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999" y="5541370"/>
              <a:ext cx="2908800" cy="772592"/>
            </a:xfrm>
            <a:prstGeom prst="rect">
              <a:avLst/>
            </a:prstGeom>
            <a:solidFill>
              <a:schemeClr val="tx2"/>
            </a:solidFill>
            <a:ln w="6350" algn="ctr">
              <a:solidFill>
                <a:schemeClr val="bg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lIns="162000"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필요없는</a:t>
              </a:r>
              <a:r>
                <a:rPr kumimoji="0" lang="ko-KR" altLang="en-US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 컬럼 제거</a:t>
              </a:r>
              <a:endParaRPr kumimoji="0" lang="en-US" altLang="ko-KR" sz="12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cs typeface="Arial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결측</a:t>
              </a:r>
              <a:r>
                <a:rPr kumimoji="0" lang="en-US" altLang="ko-KR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/</a:t>
              </a:r>
              <a:r>
                <a:rPr kumimoji="0" lang="ko-KR" altLang="en-US" sz="12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cs typeface="Arial" charset="0"/>
                </a:rPr>
                <a:t>이상치 조회 및 처리</a:t>
              </a:r>
              <a:endParaRPr kumimoji="0" lang="en-US" altLang="ko-KR" sz="12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cs typeface="Arial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b="1" kern="0" dirty="0">
                  <a:cs typeface="Arial" charset="0"/>
                </a:rPr>
                <a:t>설비선택</a:t>
              </a:r>
              <a:r>
                <a:rPr lang="en-US" altLang="ko-KR" sz="1200" b="1" kern="0" dirty="0">
                  <a:cs typeface="Arial" charset="0"/>
                </a:rPr>
                <a:t>/</a:t>
              </a:r>
              <a:r>
                <a:rPr lang="ko-KR" altLang="en-US" sz="1200" b="1" kern="0" dirty="0">
                  <a:cs typeface="Arial" charset="0"/>
                </a:rPr>
                <a:t>데이터타입 설정</a:t>
              </a:r>
              <a:endParaRPr kumimoji="0" lang="ko-KR" altLang="en-US" sz="12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C8978743-D6DE-44B7-A60E-A49CBAC1EA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999" y="5160564"/>
              <a:ext cx="2908800" cy="3808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</p:spPr>
          <p:txBody>
            <a:bodyPr wrap="square" anchor="ctr"/>
            <a:lstStyle/>
            <a:p>
              <a:pPr algn="ctr"/>
              <a:r>
                <a:rPr lang="ko-KR" altLang="en-US" sz="1200" b="1" i="1" kern="0" dirty="0"/>
                <a:t>데이터 </a:t>
              </a:r>
              <a:r>
                <a:rPr lang="ko-KR" altLang="en-US" sz="1200" b="1" i="1" kern="0" dirty="0" err="1"/>
                <a:t>전처리</a:t>
              </a:r>
              <a:endParaRPr lang="ko-KR" altLang="en-US" sz="1200" b="1" i="1" kern="0" dirty="0"/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9FF39B-B805-4133-B709-CC2A7BAE5356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2465789" y="4277732"/>
            <a:ext cx="0" cy="447412"/>
          </a:xfrm>
          <a:prstGeom prst="straightConnector1">
            <a:avLst/>
          </a:prstGeom>
          <a:ln w="1905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1">
            <a:extLst>
              <a:ext uri="{FF2B5EF4-FFF2-40B4-BE49-F238E27FC236}">
                <a16:creationId xmlns:a16="http://schemas.microsoft.com/office/drawing/2014/main" id="{5F6E4378-E7DA-4CCA-8780-B070A4353E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13000" y="1172390"/>
            <a:ext cx="4320000" cy="5158565"/>
          </a:xfrm>
          <a:prstGeom prst="rect">
            <a:avLst/>
          </a:prstGeom>
          <a:solidFill>
            <a:schemeClr val="tx2"/>
          </a:solidFill>
          <a:ln w="6350" algn="ctr">
            <a:solidFill>
              <a:schemeClr val="bg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lIns="16200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  <a:cs typeface="Arial" charset="0"/>
            </a:endParaRPr>
          </a:p>
          <a:p>
            <a:pPr marL="171450" lvl="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200" b="1" kern="0" dirty="0">
                <a:cs typeface="Arial" charset="0"/>
              </a:rPr>
              <a:t>Feature</a:t>
            </a:r>
            <a:r>
              <a:rPr lang="ko-KR" altLang="en-US" sz="1200" b="1" kern="0" dirty="0">
                <a:cs typeface="Arial" charset="0"/>
              </a:rPr>
              <a:t> </a:t>
            </a:r>
            <a:r>
              <a:rPr lang="en-US" altLang="ko-KR" sz="1200" b="1" kern="0" dirty="0">
                <a:cs typeface="Arial" charset="0"/>
              </a:rPr>
              <a:t>engineering</a:t>
            </a:r>
          </a:p>
          <a:p>
            <a:pPr>
              <a:spcBef>
                <a:spcPct val="20000"/>
              </a:spcBef>
              <a:defRPr/>
            </a:pPr>
            <a:r>
              <a:rPr lang="en-US" altLang="ko-KR" sz="1000" kern="0" dirty="0">
                <a:latin typeface="+mn-ea"/>
                <a:cs typeface="Arial" charset="0"/>
              </a:rPr>
              <a:t>Nanosecond </a:t>
            </a:r>
            <a:r>
              <a:rPr lang="ko-KR" altLang="en-US" sz="1000" kern="0" dirty="0">
                <a:latin typeface="+mn-ea"/>
                <a:cs typeface="Arial" charset="0"/>
              </a:rPr>
              <a:t>기준의 데이터 시각화 및 </a:t>
            </a:r>
            <a:r>
              <a:rPr lang="en-US" altLang="ko-KR" sz="1000" kern="0" dirty="0">
                <a:latin typeface="+mn-ea"/>
                <a:cs typeface="Arial" charset="0"/>
              </a:rPr>
              <a:t>‘</a:t>
            </a:r>
            <a:r>
              <a:rPr lang="ko-KR" altLang="en-US" sz="1000" kern="0" dirty="0" err="1">
                <a:latin typeface="+mn-ea"/>
                <a:cs typeface="Arial" charset="0"/>
              </a:rPr>
              <a:t>초＇단위로</a:t>
            </a:r>
            <a:r>
              <a:rPr lang="ko-KR" altLang="en-US" sz="1000" kern="0" dirty="0">
                <a:latin typeface="+mn-ea"/>
                <a:cs typeface="Arial" charset="0"/>
              </a:rPr>
              <a:t> 변경하기 위한 </a:t>
            </a:r>
            <a:r>
              <a:rPr lang="en-US" altLang="ko-KR" sz="1000" kern="0" dirty="0">
                <a:latin typeface="+mn-ea"/>
                <a:cs typeface="Arial" charset="0"/>
              </a:rPr>
              <a:t>Feature </a:t>
            </a:r>
            <a:r>
              <a:rPr lang="ko-KR" altLang="en-US" sz="1000" kern="0" dirty="0">
                <a:latin typeface="+mn-ea"/>
                <a:cs typeface="Arial" charset="0"/>
              </a:rPr>
              <a:t>가공 수행</a:t>
            </a:r>
            <a:endParaRPr lang="en-US" altLang="ko-KR" sz="1000" kern="0" dirty="0">
              <a:latin typeface="+mn-ea"/>
              <a:cs typeface="Arial" charset="0"/>
            </a:endParaRPr>
          </a:p>
          <a:p>
            <a:pPr>
              <a:spcBef>
                <a:spcPct val="20000"/>
              </a:spcBef>
              <a:defRPr/>
            </a:pPr>
            <a:endParaRPr lang="en-US" altLang="ko-KR" sz="1000" kern="0" dirty="0">
              <a:latin typeface="+mn-ea"/>
              <a:cs typeface="Arial" charset="0"/>
            </a:endParaRPr>
          </a:p>
          <a:p>
            <a:pPr marL="171450" lvl="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  <a:cs typeface="Arial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  <a:cs typeface="Arial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cs typeface="Arial" charset="0"/>
              </a:rPr>
              <a:t>제품 생산 공구 사용 순서 파악</a:t>
            </a: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00" kern="0" dirty="0" err="1">
                <a:latin typeface="+mn-ea"/>
                <a:cs typeface="Arial" charset="0"/>
              </a:rPr>
              <a:t>공구별</a:t>
            </a:r>
            <a:r>
              <a:rPr lang="ko-KR" altLang="en-US" sz="1000" kern="0" dirty="0">
                <a:latin typeface="+mn-ea"/>
                <a:cs typeface="Arial" charset="0"/>
              </a:rPr>
              <a:t> 데이터 분리 및 </a:t>
            </a:r>
            <a:r>
              <a:rPr lang="en-US" altLang="ko-KR" sz="1000" kern="0" dirty="0">
                <a:latin typeface="+mn-ea"/>
                <a:cs typeface="Arial" charset="0"/>
              </a:rPr>
              <a:t>Shot </a:t>
            </a:r>
            <a:r>
              <a:rPr lang="ko-KR" altLang="en-US" sz="1000" kern="0" dirty="0">
                <a:latin typeface="+mn-ea"/>
                <a:cs typeface="Arial" charset="0"/>
              </a:rPr>
              <a:t>기준 </a:t>
            </a:r>
            <a:r>
              <a:rPr lang="ko-KR" altLang="en-US" sz="1000" kern="0" dirty="0" err="1">
                <a:latin typeface="+mn-ea"/>
                <a:cs typeface="Arial" charset="0"/>
              </a:rPr>
              <a:t>데이터샘플링</a:t>
            </a:r>
            <a:r>
              <a:rPr lang="en-US" altLang="ko-KR" sz="1000" kern="0" dirty="0">
                <a:latin typeface="+mn-ea"/>
                <a:cs typeface="Arial" charset="0"/>
              </a:rPr>
              <a:t>,</a:t>
            </a:r>
            <a:r>
              <a:rPr lang="ko-KR" altLang="en-US" sz="1000" kern="0" dirty="0">
                <a:latin typeface="+mn-ea"/>
                <a:cs typeface="Arial" charset="0"/>
              </a:rPr>
              <a:t> 시각화 수행</a:t>
            </a:r>
            <a:endParaRPr lang="en-US" altLang="ko-KR" sz="1000" kern="0" dirty="0">
              <a:latin typeface="+mn-ea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1" i="0" u="none" strike="noStrike" kern="0" cap="none" spc="0" normalizeH="0" noProof="0" dirty="0">
              <a:ln>
                <a:noFill/>
              </a:ln>
              <a:effectLst/>
              <a:uLnTx/>
              <a:uFillTx/>
              <a:cs typeface="Arial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b="1" kern="0" dirty="0">
              <a:cs typeface="Arial" charset="0"/>
            </a:endParaRPr>
          </a:p>
          <a:p>
            <a:pPr lvl="0">
              <a:spcBef>
                <a:spcPct val="20000"/>
              </a:spcBef>
              <a:defRPr/>
            </a:pPr>
            <a:endParaRPr lang="en-US" altLang="ko-KR" sz="1200" b="1" kern="0" dirty="0">
              <a:cs typeface="Arial" charset="0"/>
            </a:endParaRPr>
          </a:p>
          <a:p>
            <a:pPr marL="171450" lvl="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200" b="1" kern="0" dirty="0">
              <a:cs typeface="Arial" charset="0"/>
            </a:endParaRPr>
          </a:p>
          <a:p>
            <a:pPr marL="171450" lvl="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200" b="1" kern="0" dirty="0">
              <a:cs typeface="Arial" charset="0"/>
            </a:endParaRPr>
          </a:p>
          <a:p>
            <a:pPr marL="171450" lvl="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 err="1">
                <a:cs typeface="Arial" charset="0"/>
              </a:rPr>
              <a:t>공구별</a:t>
            </a:r>
            <a:r>
              <a:rPr lang="ko-KR" altLang="en-US" sz="1200" b="1" kern="0" dirty="0">
                <a:cs typeface="Arial" charset="0"/>
              </a:rPr>
              <a:t> 상태 정보 및 교체 지점 도출</a:t>
            </a:r>
            <a:endParaRPr lang="en-US" altLang="ko-KR" sz="1200" b="1" kern="0" dirty="0">
              <a:cs typeface="Arial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ko-KR" altLang="en-US" sz="1000" kern="0" dirty="0" err="1">
                <a:latin typeface="+mn-ea"/>
                <a:cs typeface="Arial" charset="0"/>
              </a:rPr>
              <a:t>공구보정상태값을</a:t>
            </a:r>
            <a:r>
              <a:rPr lang="ko-KR" altLang="en-US" sz="1000" kern="0" dirty="0">
                <a:latin typeface="+mn-ea"/>
                <a:cs typeface="Arial" charset="0"/>
              </a:rPr>
              <a:t> 통한 </a:t>
            </a:r>
            <a:r>
              <a:rPr lang="ko-KR" altLang="en-US" sz="1000" kern="0" dirty="0" err="1">
                <a:latin typeface="+mn-ea"/>
                <a:cs typeface="Arial" charset="0"/>
              </a:rPr>
              <a:t>시점별</a:t>
            </a:r>
            <a:r>
              <a:rPr lang="en-US" altLang="ko-KR" sz="1000" kern="0" dirty="0">
                <a:latin typeface="+mn-ea"/>
                <a:cs typeface="Arial" charset="0"/>
              </a:rPr>
              <a:t>/</a:t>
            </a:r>
            <a:r>
              <a:rPr lang="ko-KR" altLang="en-US" sz="1000" kern="0" dirty="0" err="1">
                <a:latin typeface="+mn-ea"/>
                <a:cs typeface="Arial" charset="0"/>
              </a:rPr>
              <a:t>공구별</a:t>
            </a:r>
            <a:r>
              <a:rPr lang="ko-KR" altLang="en-US" sz="1000" kern="0" dirty="0">
                <a:latin typeface="+mn-ea"/>
                <a:cs typeface="Arial" charset="0"/>
              </a:rPr>
              <a:t> </a:t>
            </a:r>
            <a:r>
              <a:rPr lang="ko-KR" altLang="en-US" sz="1000" kern="0" dirty="0" err="1">
                <a:latin typeface="+mn-ea"/>
                <a:cs typeface="Arial" charset="0"/>
              </a:rPr>
              <a:t>상태값</a:t>
            </a:r>
            <a:r>
              <a:rPr lang="ko-KR" altLang="en-US" sz="1000" kern="0" dirty="0">
                <a:latin typeface="+mn-ea"/>
                <a:cs typeface="Arial" charset="0"/>
              </a:rPr>
              <a:t> 도출</a:t>
            </a:r>
            <a:r>
              <a:rPr lang="en-US" altLang="ko-KR" sz="1000" kern="0" dirty="0">
                <a:latin typeface="+mn-ea"/>
                <a:cs typeface="Arial" charset="0"/>
              </a:rPr>
              <a:t>, </a:t>
            </a:r>
            <a:r>
              <a:rPr lang="ko-KR" altLang="en-US" sz="1000" kern="0" dirty="0">
                <a:latin typeface="+mn-ea"/>
                <a:cs typeface="Arial" charset="0"/>
              </a:rPr>
              <a:t>교체 지점 시각화</a:t>
            </a:r>
            <a:endParaRPr lang="en-US" altLang="ko-KR" sz="1000" kern="0" dirty="0">
              <a:latin typeface="+mn-ea"/>
              <a:cs typeface="Arial" charset="0"/>
            </a:endParaRPr>
          </a:p>
          <a:p>
            <a:pPr lvl="0">
              <a:spcBef>
                <a:spcPct val="20000"/>
              </a:spcBef>
              <a:defRPr/>
            </a:pPr>
            <a:endParaRPr lang="en-US" altLang="ko-KR" sz="1000" b="1" kern="0" dirty="0">
              <a:latin typeface="+mn-ea"/>
              <a:cs typeface="Arial" charset="0"/>
            </a:endParaRPr>
          </a:p>
          <a:p>
            <a:pPr lvl="0">
              <a:spcBef>
                <a:spcPct val="20000"/>
              </a:spcBef>
              <a:defRPr/>
            </a:pPr>
            <a:endParaRPr lang="en-US" altLang="ko-KR" sz="1000" b="1" kern="0" dirty="0">
              <a:latin typeface="+mn-ea"/>
              <a:cs typeface="Arial" charset="0"/>
            </a:endParaRPr>
          </a:p>
          <a:p>
            <a:pPr lvl="0">
              <a:spcBef>
                <a:spcPct val="20000"/>
              </a:spcBef>
              <a:defRPr/>
            </a:pPr>
            <a:endParaRPr lang="en-US" altLang="ko-KR" sz="1000" b="1" kern="0" dirty="0">
              <a:latin typeface="+mn-ea"/>
              <a:cs typeface="Arial" charset="0"/>
            </a:endParaRPr>
          </a:p>
          <a:p>
            <a:pPr lvl="0">
              <a:spcBef>
                <a:spcPct val="20000"/>
              </a:spcBef>
              <a:defRPr/>
            </a:pPr>
            <a:endParaRPr lang="en-US" altLang="ko-KR" sz="1000" b="1" kern="0" dirty="0">
              <a:latin typeface="+mn-ea"/>
              <a:cs typeface="Arial" charset="0"/>
            </a:endParaRPr>
          </a:p>
          <a:p>
            <a:pPr marL="171450" lvl="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200" b="1" kern="0" dirty="0">
              <a:cs typeface="Arial" charset="0"/>
            </a:endParaRPr>
          </a:p>
          <a:p>
            <a:pPr marL="171450" lvl="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200" b="1" kern="0" dirty="0">
              <a:cs typeface="Arial" charset="0"/>
            </a:endParaRPr>
          </a:p>
          <a:p>
            <a:pPr marL="171450" lvl="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cs typeface="Arial" charset="0"/>
              </a:rPr>
              <a:t>시계열 데이터 특성 처리</a:t>
            </a:r>
          </a:p>
          <a:p>
            <a:pPr lvl="0">
              <a:spcBef>
                <a:spcPct val="20000"/>
              </a:spcBef>
              <a:defRPr/>
            </a:pPr>
            <a:r>
              <a:rPr lang="ko-KR" altLang="en-US" sz="1000" kern="0" dirty="0">
                <a:latin typeface="+mn-ea"/>
                <a:cs typeface="Arial" charset="0"/>
              </a:rPr>
              <a:t>공구별로 분리되어 손실된 시계열 데이터에 대한 처리 수행</a:t>
            </a:r>
            <a:endParaRPr lang="en-US" altLang="ko-KR" sz="1200" b="1" kern="0" dirty="0"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b="1" kern="0" dirty="0">
              <a:cs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8389C4-80B0-448E-9786-67C3C47350C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13000" y="791584"/>
            <a:ext cx="4320000" cy="3808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</p:spPr>
        <p:txBody>
          <a:bodyPr wrap="square" anchor="ctr"/>
          <a:lstStyle/>
          <a:p>
            <a:pPr algn="ctr"/>
            <a:r>
              <a:rPr lang="en-US" altLang="ko-KR" sz="1200" b="1" i="1" kern="0" dirty="0"/>
              <a:t>EDA(Exploratory Data analysis)</a:t>
            </a:r>
            <a:endParaRPr lang="ko-KR" altLang="en-US" sz="1200" b="1" i="1" kern="0" dirty="0"/>
          </a:p>
        </p:txBody>
      </p:sp>
      <p:cxnSp>
        <p:nvCxnSpPr>
          <p:cNvPr id="50" name="Elbow Connector 83">
            <a:extLst>
              <a:ext uri="{FF2B5EF4-FFF2-40B4-BE49-F238E27FC236}">
                <a16:creationId xmlns:a16="http://schemas.microsoft.com/office/drawing/2014/main" id="{84136EA8-1FA8-4664-902E-6D0CAEFC01FE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4625789" y="3751673"/>
            <a:ext cx="687211" cy="203016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1" descr="C:\Users\son\Desktop\아이콘\Untitled-9.png">
            <a:extLst>
              <a:ext uri="{FF2B5EF4-FFF2-40B4-BE49-F238E27FC236}">
                <a16:creationId xmlns:a16="http://schemas.microsoft.com/office/drawing/2014/main" id="{B1EA5200-DF6B-4AEE-8EAB-C496BC618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5" y="826211"/>
            <a:ext cx="305195" cy="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952907-06B0-47B7-AD48-C887230340E4}"/>
              </a:ext>
            </a:extLst>
          </p:cNvPr>
          <p:cNvSpPr/>
          <p:nvPr/>
        </p:nvSpPr>
        <p:spPr>
          <a:xfrm>
            <a:off x="97368" y="6268282"/>
            <a:ext cx="3772008" cy="2174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latinLnBrk="0"/>
            <a:r>
              <a:rPr lang="en-US" altLang="ko-KR" sz="813" spc="-8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*ETL : Extract, Transformation, Load</a:t>
            </a:r>
            <a:r>
              <a:rPr lang="ko-KR" altLang="en-US" sz="813" spc="-8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의 약자로 데이터 추출</a:t>
            </a:r>
            <a:r>
              <a:rPr lang="en-US" altLang="ko-KR" sz="813" spc="-8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813" spc="-8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변환</a:t>
            </a:r>
            <a:r>
              <a:rPr lang="en-US" altLang="ko-KR" sz="813" spc="-8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813" spc="-8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수집 과정</a:t>
            </a:r>
            <a:endParaRPr lang="en-US" altLang="ko-KR" sz="813" spc="-8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68" name="Picture 6" descr="관련 이미지">
            <a:extLst>
              <a:ext uri="{FF2B5EF4-FFF2-40B4-BE49-F238E27FC236}">
                <a16:creationId xmlns:a16="http://schemas.microsoft.com/office/drawing/2014/main" id="{BC24CD83-6F34-40CB-AF16-403FCD765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10882" r="10440" b="10477"/>
          <a:stretch/>
        </p:blipFill>
        <p:spPr bwMode="auto">
          <a:xfrm>
            <a:off x="1208584" y="2658134"/>
            <a:ext cx="357511" cy="28172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91BB84C5-0A5D-411F-9D4A-E0900E2265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59" y="4847026"/>
            <a:ext cx="333226" cy="28080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6193B90-815A-4737-9110-D9E5E33B1C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80" y="824892"/>
            <a:ext cx="333226" cy="280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329BAE-2AD8-47FA-8E2B-C6766E7B3E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98" y="1790687"/>
            <a:ext cx="1256377" cy="7725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890A69-5953-45A8-95A1-C2C0662DD1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95" y="1790688"/>
            <a:ext cx="1153597" cy="7725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81B2D5-1CC1-4596-B9F5-34CEAF95E522}"/>
              </a:ext>
            </a:extLst>
          </p:cNvPr>
          <p:cNvSpPr txBox="1"/>
          <p:nvPr/>
        </p:nvSpPr>
        <p:spPr>
          <a:xfrm>
            <a:off x="5622994" y="2545924"/>
            <a:ext cx="852798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100" dirty="0"/>
              <a:t>Nano second</a:t>
            </a:r>
            <a:endParaRPr lang="ko-KR" altLang="en-US" sz="11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632E95-6E32-4200-979E-D10F338D7504}"/>
              </a:ext>
            </a:extLst>
          </p:cNvPr>
          <p:cNvSpPr txBox="1"/>
          <p:nvPr/>
        </p:nvSpPr>
        <p:spPr>
          <a:xfrm>
            <a:off x="7182145" y="2545924"/>
            <a:ext cx="471283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100" dirty="0"/>
              <a:t>Second</a:t>
            </a:r>
            <a:endParaRPr lang="ko-KR" altLang="en-US" sz="11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F3D541-DC72-450F-9A3E-51B0006E90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82" y="1790689"/>
            <a:ext cx="1256400" cy="77259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938AF22-BAC6-4E16-A949-2D64EEAC9A3B}"/>
              </a:ext>
            </a:extLst>
          </p:cNvPr>
          <p:cNvSpPr txBox="1"/>
          <p:nvPr/>
        </p:nvSpPr>
        <p:spPr>
          <a:xfrm>
            <a:off x="8611559" y="2545924"/>
            <a:ext cx="452047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100" dirty="0"/>
              <a:t>Minute</a:t>
            </a:r>
            <a:endParaRPr lang="ko-KR" altLang="en-US" sz="11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019B941-90A5-40C0-9472-FB63CBBC3E03}"/>
              </a:ext>
            </a:extLst>
          </p:cNvPr>
          <p:cNvSpPr/>
          <p:nvPr/>
        </p:nvSpPr>
        <p:spPr>
          <a:xfrm>
            <a:off x="6646063" y="1998480"/>
            <a:ext cx="144016" cy="325400"/>
          </a:xfrm>
          <a:prstGeom prst="rightArrow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F75FE102-5E52-4E59-A4F7-62CD52E7ECA3}"/>
              </a:ext>
            </a:extLst>
          </p:cNvPr>
          <p:cNvSpPr/>
          <p:nvPr/>
        </p:nvSpPr>
        <p:spPr>
          <a:xfrm>
            <a:off x="8069816" y="1998480"/>
            <a:ext cx="144016" cy="325400"/>
          </a:xfrm>
          <a:prstGeom prst="rightArrow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B6EF29-FFBB-4E26-9D5D-89BB7217D9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76" y="5296836"/>
            <a:ext cx="1512168" cy="67317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DB5A719-D7F6-4471-BD39-F78256152E1E}"/>
              </a:ext>
            </a:extLst>
          </p:cNvPr>
          <p:cNvSpPr txBox="1"/>
          <p:nvPr/>
        </p:nvSpPr>
        <p:spPr>
          <a:xfrm>
            <a:off x="3078910" y="5978377"/>
            <a:ext cx="1227900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100" dirty="0" err="1"/>
              <a:t>결측값</a:t>
            </a:r>
            <a:r>
              <a:rPr lang="ko-KR" altLang="en-US" sz="1100" dirty="0"/>
              <a:t> 확인 시각화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4B6933C-2324-4C69-9D8C-59AFACBD0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8086" y="3280636"/>
            <a:ext cx="1949700" cy="87804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52D66AD-FDDB-4891-9B8B-B2343178F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428" y="3280635"/>
            <a:ext cx="1812354" cy="5396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05FCCB-4204-4FD9-B1BB-D5EB7DEDAF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9064" y="4800198"/>
            <a:ext cx="1859417" cy="8842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AC65172-1AE4-402F-B3AA-8FB2BC936B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8182" y="4812119"/>
            <a:ext cx="1812354" cy="87349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9834BAC-873F-44A7-B031-205D339811ED}"/>
              </a:ext>
            </a:extLst>
          </p:cNvPr>
          <p:cNvSpPr txBox="1"/>
          <p:nvPr/>
        </p:nvSpPr>
        <p:spPr>
          <a:xfrm>
            <a:off x="6026956" y="5691425"/>
            <a:ext cx="831959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100" dirty="0"/>
              <a:t>1</a:t>
            </a:r>
            <a:r>
              <a:rPr lang="ko-KR" altLang="en-US" sz="1100" dirty="0"/>
              <a:t>차 교체지점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668F86-A3F0-4A9C-8986-DD33811BA18D}"/>
              </a:ext>
            </a:extLst>
          </p:cNvPr>
          <p:cNvSpPr txBox="1"/>
          <p:nvPr/>
        </p:nvSpPr>
        <p:spPr>
          <a:xfrm>
            <a:off x="8195579" y="5691425"/>
            <a:ext cx="831959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100" dirty="0"/>
              <a:t>2</a:t>
            </a:r>
            <a:r>
              <a:rPr lang="ko-KR" altLang="en-US" sz="1100" dirty="0"/>
              <a:t>차 교체지점</a:t>
            </a:r>
          </a:p>
        </p:txBody>
      </p:sp>
    </p:spTree>
    <p:extLst>
      <p:ext uri="{BB962C8B-B14F-4D97-AF65-F5344CB8AC3E}">
        <p14:creationId xmlns:p14="http://schemas.microsoft.com/office/powerpoint/2010/main" val="83953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>
                <a:latin typeface="+mn-lt"/>
                <a:ea typeface="+mn-ea"/>
              </a:rPr>
              <a:t>2.2 </a:t>
            </a:r>
            <a:r>
              <a:rPr lang="ko-KR" altLang="en-US" dirty="0">
                <a:latin typeface="+mn-lt"/>
                <a:ea typeface="+mn-ea"/>
              </a:rPr>
              <a:t>데이터 특징분석을 통한 빅데이터 </a:t>
            </a:r>
            <a:r>
              <a:rPr lang="en-US" altLang="ko-KR" dirty="0">
                <a:latin typeface="+mn-lt"/>
                <a:ea typeface="+mn-ea"/>
              </a:rPr>
              <a:t>AI </a:t>
            </a:r>
            <a:r>
              <a:rPr lang="ko-KR" altLang="en-US" dirty="0">
                <a:latin typeface="+mn-lt"/>
                <a:ea typeface="+mn-ea"/>
              </a:rPr>
              <a:t>접근 방안 </a:t>
            </a:r>
            <a:r>
              <a:rPr lang="en-US" altLang="ko-KR" dirty="0">
                <a:latin typeface="+mn-lt"/>
                <a:ea typeface="+mn-ea"/>
              </a:rPr>
              <a:t>– </a:t>
            </a:r>
            <a:r>
              <a:rPr lang="ko-KR" altLang="en-US" dirty="0">
                <a:latin typeface="+mn-lt"/>
                <a:ea typeface="+mn-ea"/>
              </a:rPr>
              <a:t>상관관계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06057F6-4892-4BD8-9BA0-0742446E71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ko-KR" altLang="en-US" dirty="0"/>
              <a:t>상관관계 분석 결과 </a:t>
            </a:r>
            <a:r>
              <a:rPr lang="en-US" altLang="ko-KR" dirty="0" err="1"/>
              <a:t>Current_spindle</a:t>
            </a:r>
            <a:r>
              <a:rPr lang="ko-KR" altLang="en-US" dirty="0"/>
              <a:t>과 대부분의 </a:t>
            </a:r>
            <a:r>
              <a:rPr lang="en-US" altLang="ko-KR" dirty="0"/>
              <a:t>Feature</a:t>
            </a:r>
            <a:r>
              <a:rPr lang="ko-KR" altLang="en-US" dirty="0"/>
              <a:t>가 선형 관계를 가지고 있어 핵심 </a:t>
            </a:r>
            <a:r>
              <a:rPr lang="en-US" altLang="ko-KR" dirty="0"/>
              <a:t>Feature</a:t>
            </a:r>
            <a:r>
              <a:rPr lang="ko-KR" altLang="en-US" dirty="0"/>
              <a:t>로 추측할 수 있으며</a:t>
            </a:r>
            <a:r>
              <a:rPr lang="en-US" altLang="ko-KR" dirty="0"/>
              <a:t>, vibration</a:t>
            </a:r>
            <a:r>
              <a:rPr lang="ko-KR" altLang="en-US" dirty="0"/>
              <a:t>은 매우 독립적인 </a:t>
            </a:r>
            <a:r>
              <a:rPr lang="en-US" altLang="ko-KR" dirty="0"/>
              <a:t>Feature</a:t>
            </a:r>
            <a:r>
              <a:rPr lang="ko-KR" altLang="en-US" dirty="0"/>
              <a:t>의 결과가 나타났습니다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데이터 분석 계획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FD3E0D21-56BE-4AD3-8E1E-D9151FAFCD37}"/>
              </a:ext>
            </a:extLst>
          </p:cNvPr>
          <p:cNvGrpSpPr/>
          <p:nvPr/>
        </p:nvGrpSpPr>
        <p:grpSpPr>
          <a:xfrm>
            <a:off x="6969224" y="1851558"/>
            <a:ext cx="2664404" cy="4529769"/>
            <a:chOff x="6681191" y="1736663"/>
            <a:chExt cx="2952437" cy="4360126"/>
          </a:xfrm>
        </p:grpSpPr>
        <p:sp>
          <p:nvSpPr>
            <p:cNvPr id="48" name="직사각형 58">
              <a:extLst>
                <a:ext uri="{FF2B5EF4-FFF2-40B4-BE49-F238E27FC236}">
                  <a16:creationId xmlns:a16="http://schemas.microsoft.com/office/drawing/2014/main" id="{F24B652C-E26B-4EB1-A46F-71E88703224A}"/>
                </a:ext>
              </a:extLst>
            </p:cNvPr>
            <p:cNvSpPr/>
            <p:nvPr/>
          </p:nvSpPr>
          <p:spPr bwMode="gray">
            <a:xfrm>
              <a:off x="6681191" y="2044950"/>
              <a:ext cx="2952437" cy="4051839"/>
            </a:xfrm>
            <a:prstGeom prst="rect">
              <a:avLst/>
            </a:prstGeom>
            <a:solidFill>
              <a:schemeClr val="tx2"/>
            </a:solidFill>
            <a:ln w="6350" algn="ctr">
              <a:solidFill>
                <a:srgbClr val="808080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square" lIns="72000" tIns="0" rIns="72000" bIns="0" anchor="ctr" anchorCtr="0"/>
            <a:lstStyle/>
            <a:p>
              <a:pPr marL="180975" lvl="0" indent="-180975" eaLnBrk="0" fontAlgn="base" hangingPunct="0">
                <a:spcBef>
                  <a:spcPts val="200"/>
                </a:spcBef>
                <a:spcAft>
                  <a:spcPts val="200"/>
                </a:spcAft>
                <a:buFontTx/>
                <a:buChar char="•"/>
              </a:pPr>
              <a:r>
                <a:rPr lang="en-US" altLang="ko-KR" sz="1200" b="1" dirty="0" err="1">
                  <a:solidFill>
                    <a:srgbClr val="000000"/>
                  </a:solidFill>
                  <a:cs typeface="Arial"/>
                </a:rPr>
                <a:t>Current_x</a:t>
              </a:r>
              <a:r>
                <a:rPr lang="en-US" altLang="ko-KR" sz="1200" b="1" dirty="0">
                  <a:solidFill>
                    <a:srgbClr val="000000"/>
                  </a:solidFill>
                  <a:cs typeface="Arial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: x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축 전류는 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z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축 전류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, feed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와 보통의 양의 선형 관계가 나타남</a:t>
              </a:r>
              <a:endParaRPr lang="en-US" altLang="ko-KR" sz="1200" dirty="0">
                <a:solidFill>
                  <a:srgbClr val="000000"/>
                </a:solidFill>
                <a:cs typeface="Arial"/>
              </a:endParaRPr>
            </a:p>
            <a:p>
              <a:pPr marL="180975" lvl="0" indent="-180975" eaLnBrk="0" fontAlgn="base" hangingPunct="0">
                <a:spcBef>
                  <a:spcPts val="200"/>
                </a:spcBef>
                <a:spcAft>
                  <a:spcPts val="200"/>
                </a:spcAft>
                <a:buFontTx/>
                <a:buChar char="•"/>
              </a:pPr>
              <a:r>
                <a:rPr lang="en-US" altLang="ko-KR" sz="1200" b="1" dirty="0" err="1">
                  <a:solidFill>
                    <a:srgbClr val="000000"/>
                  </a:solidFill>
                  <a:cs typeface="Arial"/>
                </a:rPr>
                <a:t>Current_z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 : z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축 전류는 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feed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와 약간 높은 양의 선형 관계가 나타남</a:t>
              </a:r>
              <a:endParaRPr lang="en-US" altLang="ko-KR" sz="1200" dirty="0">
                <a:solidFill>
                  <a:srgbClr val="000000"/>
                </a:solidFill>
                <a:cs typeface="Arial"/>
              </a:endParaRPr>
            </a:p>
            <a:p>
              <a:pPr marL="180975" lvl="0" indent="-180975" eaLnBrk="0" fontAlgn="base" hangingPunct="0">
                <a:spcBef>
                  <a:spcPts val="200"/>
                </a:spcBef>
                <a:spcAft>
                  <a:spcPts val="200"/>
                </a:spcAft>
                <a:buFontTx/>
                <a:buChar char="•"/>
              </a:pPr>
              <a:r>
                <a:rPr lang="en-US" altLang="ko-KR" sz="1200" b="1" dirty="0" err="1">
                  <a:solidFill>
                    <a:srgbClr val="000000"/>
                  </a:solidFill>
                  <a:cs typeface="Arial"/>
                </a:rPr>
                <a:t>Current_spindle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 : 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스핀들 </a:t>
              </a:r>
              <a:r>
                <a:rPr lang="ko-KR" altLang="en-US" sz="1200" dirty="0" err="1">
                  <a:solidFill>
                    <a:srgbClr val="000000"/>
                  </a:solidFill>
                  <a:cs typeface="Arial"/>
                </a:rPr>
                <a:t>전류값은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rpm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와 매우 높은 양의 선형 관계를 가지며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, z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축 위치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, servo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z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축 부하와  높은 음의 선형관계가 나타남</a:t>
              </a:r>
              <a:endParaRPr lang="en-US" altLang="ko-KR" sz="1200" dirty="0">
                <a:solidFill>
                  <a:srgbClr val="000000"/>
                </a:solidFill>
                <a:cs typeface="Arial"/>
              </a:endParaRPr>
            </a:p>
            <a:p>
              <a:pPr marL="180975" lvl="0" indent="-180975" eaLnBrk="0" fontAlgn="base" hangingPunct="0">
                <a:spcBef>
                  <a:spcPts val="200"/>
                </a:spcBef>
                <a:spcAft>
                  <a:spcPts val="200"/>
                </a:spcAft>
                <a:buFontTx/>
                <a:buChar char="•"/>
              </a:pPr>
              <a:r>
                <a:rPr lang="en-US" altLang="ko-KR" sz="1200" b="1" dirty="0">
                  <a:solidFill>
                    <a:srgbClr val="000000"/>
                  </a:solidFill>
                  <a:cs typeface="Arial"/>
                </a:rPr>
                <a:t>Vibration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 : 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타 변수와 선형적 관계가 전혀 없는 것으로 나타남</a:t>
              </a:r>
              <a:endParaRPr lang="en-US" altLang="ko-KR" sz="1200" dirty="0">
                <a:solidFill>
                  <a:srgbClr val="000000"/>
                </a:solidFill>
                <a:cs typeface="Arial"/>
              </a:endParaRPr>
            </a:p>
            <a:p>
              <a:pPr marL="180975" lvl="0" indent="-180975" eaLnBrk="0" fontAlgn="base" hangingPunct="0">
                <a:spcBef>
                  <a:spcPts val="200"/>
                </a:spcBef>
                <a:spcAft>
                  <a:spcPts val="200"/>
                </a:spcAft>
                <a:buFontTx/>
                <a:buChar char="•"/>
              </a:pPr>
              <a:r>
                <a:rPr lang="en-US" altLang="ko-KR" sz="1200" b="1" dirty="0">
                  <a:solidFill>
                    <a:srgbClr val="000000"/>
                  </a:solidFill>
                  <a:cs typeface="Arial"/>
                </a:rPr>
                <a:t>Pos_x_1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 : pos_z_1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과 높은 양의 선형관계가 나타났으며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cs typeface="Arial"/>
                </a:rPr>
                <a:t>servo_load_z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와 약간의 양의 선형 관계가 나타남</a:t>
              </a:r>
              <a:endParaRPr lang="en-US" altLang="ko-KR" sz="1200" dirty="0">
                <a:solidFill>
                  <a:srgbClr val="000000"/>
                </a:solidFill>
                <a:cs typeface="Arial"/>
              </a:endParaRPr>
            </a:p>
            <a:p>
              <a:pPr marL="180975" lvl="0" indent="-180975" eaLnBrk="0" fontAlgn="base" hangingPunct="0">
                <a:spcBef>
                  <a:spcPts val="200"/>
                </a:spcBef>
                <a:spcAft>
                  <a:spcPts val="200"/>
                </a:spcAft>
                <a:buFontTx/>
                <a:buChar char="•"/>
              </a:pPr>
              <a:r>
                <a:rPr lang="en-US" altLang="ko-KR" sz="1200" b="1" dirty="0">
                  <a:solidFill>
                    <a:srgbClr val="000000"/>
                  </a:solidFill>
                  <a:cs typeface="Arial"/>
                </a:rPr>
                <a:t>Pos_z_1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 : servo_load_1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과 높은 양의 선형관계가 나타났으며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cs typeface="Arial"/>
                </a:rPr>
                <a:t>servo_current_z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 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및 </a:t>
              </a:r>
              <a:r>
                <a:rPr lang="en-US" altLang="ko-KR" sz="1200" dirty="0">
                  <a:solidFill>
                    <a:srgbClr val="000000"/>
                  </a:solidFill>
                  <a:cs typeface="Arial"/>
                </a:rPr>
                <a:t>rpm</a:t>
              </a:r>
              <a:r>
                <a:rPr lang="ko-KR" altLang="en-US" sz="1200" dirty="0">
                  <a:solidFill>
                    <a:srgbClr val="000000"/>
                  </a:solidFill>
                  <a:cs typeface="Arial"/>
                </a:rPr>
                <a:t>과는 높은 음의 선형관계가 나타남</a:t>
              </a:r>
              <a:endParaRPr lang="en-US" altLang="ko-KR" sz="1200" dirty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" name="직사각형 8">
              <a:extLst>
                <a:ext uri="{FF2B5EF4-FFF2-40B4-BE49-F238E27FC236}">
                  <a16:creationId xmlns:a16="http://schemas.microsoft.com/office/drawing/2014/main" id="{BE8FFC86-F93A-46A5-9FD3-AB5928FC0404}"/>
                </a:ext>
              </a:extLst>
            </p:cNvPr>
            <p:cNvSpPr/>
            <p:nvPr/>
          </p:nvSpPr>
          <p:spPr bwMode="auto">
            <a:xfrm>
              <a:off x="6681191" y="1736663"/>
              <a:ext cx="2952437" cy="308287"/>
            </a:xfrm>
            <a:prstGeom prst="rect">
              <a:avLst/>
            </a:prstGeom>
            <a:solidFill>
              <a:srgbClr val="254483"/>
            </a:solidFill>
            <a:ln w="6350" algn="ctr">
              <a:solidFill>
                <a:srgbClr val="808080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ko-KR" altLang="en-US" sz="1200" b="1" dirty="0">
                  <a:solidFill>
                    <a:schemeClr val="tx2"/>
                  </a:solidFill>
                </a:rPr>
                <a:t>상관관계 분석 결과</a:t>
              </a:r>
              <a:endParaRPr lang="en-US" altLang="ko-KR" sz="12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88DF87E-C5EC-49EC-BC33-0E6BA296D78D}"/>
              </a:ext>
            </a:extLst>
          </p:cNvPr>
          <p:cNvSpPr/>
          <p:nvPr/>
        </p:nvSpPr>
        <p:spPr>
          <a:xfrm>
            <a:off x="6953190" y="2267930"/>
            <a:ext cx="209002" cy="20900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1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060D0DB-277D-4267-BD36-691B349EE2D8}"/>
              </a:ext>
            </a:extLst>
          </p:cNvPr>
          <p:cNvSpPr/>
          <p:nvPr/>
        </p:nvSpPr>
        <p:spPr>
          <a:xfrm>
            <a:off x="6953190" y="2840993"/>
            <a:ext cx="209002" cy="20900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2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EFBC024-FFA7-4C5F-903C-4F173111BA71}"/>
              </a:ext>
            </a:extLst>
          </p:cNvPr>
          <p:cNvSpPr/>
          <p:nvPr/>
        </p:nvSpPr>
        <p:spPr>
          <a:xfrm>
            <a:off x="6953190" y="3429000"/>
            <a:ext cx="209002" cy="20900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3532734-E49B-40A1-B3F2-7E461C00BA13}"/>
              </a:ext>
            </a:extLst>
          </p:cNvPr>
          <p:cNvSpPr/>
          <p:nvPr/>
        </p:nvSpPr>
        <p:spPr>
          <a:xfrm>
            <a:off x="6953190" y="4382161"/>
            <a:ext cx="209002" cy="20900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4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86A58A7-BFDE-4E43-AA65-E9A10EF10A04}"/>
              </a:ext>
            </a:extLst>
          </p:cNvPr>
          <p:cNvSpPr/>
          <p:nvPr/>
        </p:nvSpPr>
        <p:spPr>
          <a:xfrm>
            <a:off x="6953190" y="4806944"/>
            <a:ext cx="209002" cy="20900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5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B44910F-1C97-4397-A66A-E24BCFB34E9D}"/>
              </a:ext>
            </a:extLst>
          </p:cNvPr>
          <p:cNvSpPr/>
          <p:nvPr/>
        </p:nvSpPr>
        <p:spPr>
          <a:xfrm>
            <a:off x="6953190" y="5594135"/>
            <a:ext cx="209002" cy="20900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6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15" name="Rectangle 7">
            <a:extLst>
              <a:ext uri="{FF2B5EF4-FFF2-40B4-BE49-F238E27FC236}">
                <a16:creationId xmlns:a16="http://schemas.microsoft.com/office/drawing/2014/main" id="{8340EEA9-732D-4C66-8070-54188C9F1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708" y="1463012"/>
            <a:ext cx="5256584" cy="388546"/>
          </a:xfrm>
          <a:prstGeom prst="rect">
            <a:avLst/>
          </a:prstGeom>
          <a:solidFill>
            <a:sysClr val="window" lastClr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b="1" u="sng" kern="0" dirty="0">
                <a:solidFill>
                  <a:prstClr val="black"/>
                </a:solidFill>
              </a:rPr>
              <a:t>상관관계 분석 결과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F2F409-8030-4C30-BBAD-BBA1A1BD5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2" y="1860856"/>
            <a:ext cx="6375517" cy="457556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1D2727-6D8D-47CA-95F5-76FD853C8ADD}"/>
              </a:ext>
            </a:extLst>
          </p:cNvPr>
          <p:cNvSpPr/>
          <p:nvPr/>
        </p:nvSpPr>
        <p:spPr>
          <a:xfrm>
            <a:off x="2315096" y="2947711"/>
            <a:ext cx="252101" cy="3488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0F76A73-8601-4065-B6AF-D048BBA2C4EA}"/>
              </a:ext>
            </a:extLst>
          </p:cNvPr>
          <p:cNvSpPr/>
          <p:nvPr/>
        </p:nvSpPr>
        <p:spPr>
          <a:xfrm>
            <a:off x="1843816" y="2300423"/>
            <a:ext cx="144016" cy="1440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1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948349B-83B4-4E98-A25D-E5F1856089B1}"/>
              </a:ext>
            </a:extLst>
          </p:cNvPr>
          <p:cNvSpPr/>
          <p:nvPr/>
        </p:nvSpPr>
        <p:spPr>
          <a:xfrm>
            <a:off x="1785376" y="2499723"/>
            <a:ext cx="252100" cy="3936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BA565A1-D962-4265-9089-A1196F874636}"/>
              </a:ext>
            </a:extLst>
          </p:cNvPr>
          <p:cNvSpPr/>
          <p:nvPr/>
        </p:nvSpPr>
        <p:spPr>
          <a:xfrm>
            <a:off x="2039675" y="2736282"/>
            <a:ext cx="252000" cy="3700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1536476-96B7-4065-8D8A-F7B7BD7A0565}"/>
              </a:ext>
            </a:extLst>
          </p:cNvPr>
          <p:cNvSpPr/>
          <p:nvPr/>
        </p:nvSpPr>
        <p:spPr>
          <a:xfrm>
            <a:off x="2091468" y="2530648"/>
            <a:ext cx="144016" cy="1440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2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5BFDDEC-4DAA-47A0-A270-A1745F441C5C}"/>
              </a:ext>
            </a:extLst>
          </p:cNvPr>
          <p:cNvSpPr/>
          <p:nvPr/>
        </p:nvSpPr>
        <p:spPr>
          <a:xfrm>
            <a:off x="2369138" y="2763056"/>
            <a:ext cx="144016" cy="1440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27AAFB-A670-4C1C-88B6-F23DF3711315}"/>
              </a:ext>
            </a:extLst>
          </p:cNvPr>
          <p:cNvSpPr/>
          <p:nvPr/>
        </p:nvSpPr>
        <p:spPr>
          <a:xfrm>
            <a:off x="2640081" y="2977987"/>
            <a:ext cx="144016" cy="1440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4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8D9D368-ABEB-473F-856D-2FCF623BF87D}"/>
              </a:ext>
            </a:extLst>
          </p:cNvPr>
          <p:cNvSpPr/>
          <p:nvPr/>
        </p:nvSpPr>
        <p:spPr>
          <a:xfrm>
            <a:off x="2580716" y="3196417"/>
            <a:ext cx="203381" cy="32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25C7DBE-D341-453E-94F7-0E774AA17B8A}"/>
              </a:ext>
            </a:extLst>
          </p:cNvPr>
          <p:cNvSpPr/>
          <p:nvPr/>
        </p:nvSpPr>
        <p:spPr>
          <a:xfrm>
            <a:off x="2790646" y="3376416"/>
            <a:ext cx="261486" cy="306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0C4560A-5C8F-4C34-AF65-1236374DF75E}"/>
              </a:ext>
            </a:extLst>
          </p:cNvPr>
          <p:cNvSpPr/>
          <p:nvPr/>
        </p:nvSpPr>
        <p:spPr>
          <a:xfrm>
            <a:off x="2844817" y="3184775"/>
            <a:ext cx="144016" cy="1440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5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9FD0D45-5A77-41CC-BEF1-4329CC08D5E0}"/>
              </a:ext>
            </a:extLst>
          </p:cNvPr>
          <p:cNvSpPr/>
          <p:nvPr/>
        </p:nvSpPr>
        <p:spPr>
          <a:xfrm>
            <a:off x="3056264" y="3638002"/>
            <a:ext cx="261486" cy="2798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9E4A58DB-95BB-482B-BDAE-097D17775E63}"/>
              </a:ext>
            </a:extLst>
          </p:cNvPr>
          <p:cNvSpPr/>
          <p:nvPr/>
        </p:nvSpPr>
        <p:spPr>
          <a:xfrm>
            <a:off x="3114141" y="3429000"/>
            <a:ext cx="144016" cy="1440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6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35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72000" tIns="36000" rIns="72000" bIns="54000" anchor="b"/>
          <a:lstStyle/>
          <a:p>
            <a:r>
              <a:rPr lang="en-US" altLang="ko-KR" dirty="0">
                <a:latin typeface="+mn-lt"/>
                <a:ea typeface="+mn-ea"/>
              </a:rPr>
              <a:t>2.2 </a:t>
            </a:r>
            <a:r>
              <a:rPr lang="ko-KR" altLang="en-US" dirty="0">
                <a:latin typeface="+mn-lt"/>
                <a:ea typeface="+mn-ea"/>
              </a:rPr>
              <a:t>데이터 특징분석을 통한 빅데이터 </a:t>
            </a:r>
            <a:r>
              <a:rPr lang="en-US" altLang="ko-KR" dirty="0">
                <a:latin typeface="+mn-lt"/>
                <a:ea typeface="+mn-ea"/>
              </a:rPr>
              <a:t>AI </a:t>
            </a:r>
            <a:r>
              <a:rPr lang="ko-KR" altLang="en-US" dirty="0">
                <a:latin typeface="+mn-lt"/>
                <a:ea typeface="+mn-ea"/>
              </a:rPr>
              <a:t>접근 방안 </a:t>
            </a:r>
            <a:r>
              <a:rPr lang="en-US" altLang="ko-KR" dirty="0">
                <a:latin typeface="+mn-lt"/>
                <a:ea typeface="+mn-ea"/>
              </a:rPr>
              <a:t>- </a:t>
            </a:r>
            <a:r>
              <a:rPr lang="ko-KR" altLang="en-US" dirty="0">
                <a:latin typeface="+mn-lt"/>
                <a:ea typeface="+mn-ea"/>
              </a:rPr>
              <a:t>접근방안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06057F6-4892-4BD8-9BA0-0742446E71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788" y="764704"/>
            <a:ext cx="9360000" cy="565146"/>
          </a:xfrm>
        </p:spPr>
        <p:txBody>
          <a:bodyPr/>
          <a:lstStyle/>
          <a:p>
            <a:r>
              <a:rPr lang="ko-KR" altLang="en-US" dirty="0"/>
              <a:t>데이터 특징분석을 통해 도출된 전류</a:t>
            </a:r>
            <a:r>
              <a:rPr lang="en-US" altLang="ko-KR" dirty="0"/>
              <a:t>, </a:t>
            </a:r>
            <a:r>
              <a:rPr lang="ko-KR" altLang="en-US" dirty="0" err="1"/>
              <a:t>진동값을</a:t>
            </a:r>
            <a:r>
              <a:rPr lang="ko-KR" altLang="en-US" dirty="0"/>
              <a:t> 기반으로 시계열 예측을 수행하는 </a:t>
            </a:r>
            <a:r>
              <a:rPr lang="en-US" altLang="ko-KR" dirty="0"/>
              <a:t>AI </a:t>
            </a:r>
            <a:r>
              <a:rPr lang="ko-KR" altLang="en-US" dirty="0"/>
              <a:t>모델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시점 기준 이상탐지 </a:t>
            </a:r>
            <a:r>
              <a:rPr lang="en-US" altLang="ko-KR" dirty="0"/>
              <a:t>AI </a:t>
            </a:r>
            <a:r>
              <a:rPr lang="ko-KR" altLang="en-US" dirty="0"/>
              <a:t>모델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Shot </a:t>
            </a:r>
            <a:r>
              <a:rPr lang="ko-KR" altLang="en-US" dirty="0"/>
              <a:t>기준 </a:t>
            </a:r>
            <a:r>
              <a:rPr lang="en-US" altLang="ko-KR" dirty="0"/>
              <a:t>AI </a:t>
            </a:r>
            <a:r>
              <a:rPr lang="ko-KR" altLang="en-US" dirty="0"/>
              <a:t>모델 </a:t>
            </a:r>
            <a:r>
              <a:rPr lang="en-US" altLang="ko-KR" dirty="0"/>
              <a:t>1</a:t>
            </a:r>
            <a:r>
              <a:rPr lang="ko-KR" altLang="en-US" dirty="0"/>
              <a:t>개를 구축하여 </a:t>
            </a:r>
            <a:r>
              <a:rPr lang="ko-KR" altLang="en-US" dirty="0" err="1"/>
              <a:t>비교분석하고자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gray">
          <a:xfrm>
            <a:off x="7388481" y="306423"/>
            <a:ext cx="217303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algn="r" eaLnBrk="0" fontAlgn="base" hangingPunct="0">
              <a:spcAft>
                <a:spcPct val="0"/>
              </a:spcAft>
              <a:defRPr sz="1200" b="1">
                <a:solidFill>
                  <a:srgbClr val="545454">
                    <a:lumMod val="75000"/>
                  </a:srgbClr>
                </a:solidFill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데이터 분석 계획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8" name="Rectangle 163">
            <a:extLst>
              <a:ext uri="{FF2B5EF4-FFF2-40B4-BE49-F238E27FC236}">
                <a16:creationId xmlns:a16="http://schemas.microsoft.com/office/drawing/2014/main" id="{821B580B-623D-478B-941A-B29CB5DDF35E}"/>
              </a:ext>
            </a:extLst>
          </p:cNvPr>
          <p:cNvSpPr/>
          <p:nvPr/>
        </p:nvSpPr>
        <p:spPr bwMode="auto">
          <a:xfrm>
            <a:off x="2129606" y="2122761"/>
            <a:ext cx="1016680" cy="9361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시계열 데이터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구축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10" name="Rectangle 163">
            <a:extLst>
              <a:ext uri="{FF2B5EF4-FFF2-40B4-BE49-F238E27FC236}">
                <a16:creationId xmlns:a16="http://schemas.microsoft.com/office/drawing/2014/main" id="{517DF758-83E3-440A-8FA4-EB63766BFA13}"/>
              </a:ext>
            </a:extLst>
          </p:cNvPr>
          <p:cNvSpPr/>
          <p:nvPr/>
        </p:nvSpPr>
        <p:spPr bwMode="auto">
          <a:xfrm>
            <a:off x="4117367" y="2122761"/>
            <a:ext cx="1016680" cy="9361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시계열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알고리즘을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활용한 값 예측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11" name="Rectangle 163">
            <a:extLst>
              <a:ext uri="{FF2B5EF4-FFF2-40B4-BE49-F238E27FC236}">
                <a16:creationId xmlns:a16="http://schemas.microsoft.com/office/drawing/2014/main" id="{8D83C74A-4830-421D-9894-D685C1460540}"/>
              </a:ext>
            </a:extLst>
          </p:cNvPr>
          <p:cNvSpPr/>
          <p:nvPr/>
        </p:nvSpPr>
        <p:spPr bwMode="auto">
          <a:xfrm>
            <a:off x="6105128" y="2122761"/>
            <a:ext cx="1016680" cy="9361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 err="1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예측값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Shot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 단위로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Feature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engineering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재가공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12" name="Rectangle 163">
            <a:extLst>
              <a:ext uri="{FF2B5EF4-FFF2-40B4-BE49-F238E27FC236}">
                <a16:creationId xmlns:a16="http://schemas.microsoft.com/office/drawing/2014/main" id="{5AE67389-E87A-467F-87C8-7EC577BE8F1A}"/>
              </a:ext>
            </a:extLst>
          </p:cNvPr>
          <p:cNvSpPr/>
          <p:nvPr/>
        </p:nvSpPr>
        <p:spPr bwMode="auto">
          <a:xfrm>
            <a:off x="4117367" y="3582937"/>
            <a:ext cx="1016680" cy="9361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 err="1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시점별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이상탐지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AI 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모델 구축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13" name="Rectangle 163">
            <a:extLst>
              <a:ext uri="{FF2B5EF4-FFF2-40B4-BE49-F238E27FC236}">
                <a16:creationId xmlns:a16="http://schemas.microsoft.com/office/drawing/2014/main" id="{F4BAD077-9D8B-4B78-8BCB-37A0D7A527ED}"/>
              </a:ext>
            </a:extLst>
          </p:cNvPr>
          <p:cNvSpPr/>
          <p:nvPr/>
        </p:nvSpPr>
        <p:spPr bwMode="auto">
          <a:xfrm>
            <a:off x="4117367" y="5038144"/>
            <a:ext cx="1016680" cy="9361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Shot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별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이상탐지 </a:t>
            </a: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AI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모델 구축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cxnSp>
        <p:nvCxnSpPr>
          <p:cNvPr id="14" name="꺾인 연결선 49">
            <a:extLst>
              <a:ext uri="{FF2B5EF4-FFF2-40B4-BE49-F238E27FC236}">
                <a16:creationId xmlns:a16="http://schemas.microsoft.com/office/drawing/2014/main" id="{257D9B10-767B-4AA1-B6A9-E1CDFF1D04F1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146286" y="2590849"/>
            <a:ext cx="971081" cy="0"/>
          </a:xfrm>
          <a:prstGeom prst="straightConnector1">
            <a:avLst/>
          </a:prstGeom>
          <a:ln w="9525" cap="sq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FD42CE0-E58B-4FD6-B21E-6EC70C6FF6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146286" y="2590849"/>
            <a:ext cx="971081" cy="1460176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853CCE6-03A3-46D9-A3F4-DA333DAAF2E0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146286" y="2590849"/>
            <a:ext cx="971081" cy="2915383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63">
            <a:extLst>
              <a:ext uri="{FF2B5EF4-FFF2-40B4-BE49-F238E27FC236}">
                <a16:creationId xmlns:a16="http://schemas.microsoft.com/office/drawing/2014/main" id="{1BFDDAB8-2EE6-49B7-966A-F1243C6BDCCD}"/>
              </a:ext>
            </a:extLst>
          </p:cNvPr>
          <p:cNvSpPr/>
          <p:nvPr/>
        </p:nvSpPr>
        <p:spPr bwMode="auto">
          <a:xfrm>
            <a:off x="8076669" y="3582937"/>
            <a:ext cx="1016680" cy="9361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 err="1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시점별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이상탐지 검증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40" name="Rectangle 163">
            <a:extLst>
              <a:ext uri="{FF2B5EF4-FFF2-40B4-BE49-F238E27FC236}">
                <a16:creationId xmlns:a16="http://schemas.microsoft.com/office/drawing/2014/main" id="{F74EC7D6-4270-4474-A61C-DF3B8E24EF9E}"/>
              </a:ext>
            </a:extLst>
          </p:cNvPr>
          <p:cNvSpPr/>
          <p:nvPr/>
        </p:nvSpPr>
        <p:spPr bwMode="auto">
          <a:xfrm>
            <a:off x="8076669" y="5038142"/>
            <a:ext cx="1016680" cy="9361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Shot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별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이상탐지 검증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cxnSp>
        <p:nvCxnSpPr>
          <p:cNvPr id="45" name="꺾인 연결선 49">
            <a:extLst>
              <a:ext uri="{FF2B5EF4-FFF2-40B4-BE49-F238E27FC236}">
                <a16:creationId xmlns:a16="http://schemas.microsoft.com/office/drawing/2014/main" id="{7A92BE17-4B15-4DB7-8767-9C974AF13F24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 flipV="1">
            <a:off x="5134047" y="5506230"/>
            <a:ext cx="2942622" cy="2"/>
          </a:xfrm>
          <a:prstGeom prst="straightConnector1">
            <a:avLst/>
          </a:prstGeom>
          <a:ln w="9525" cap="sq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63">
            <a:extLst>
              <a:ext uri="{FF2B5EF4-FFF2-40B4-BE49-F238E27FC236}">
                <a16:creationId xmlns:a16="http://schemas.microsoft.com/office/drawing/2014/main" id="{00C9FE87-8C77-4FD4-B46E-125BA675194B}"/>
              </a:ext>
            </a:extLst>
          </p:cNvPr>
          <p:cNvSpPr/>
          <p:nvPr/>
        </p:nvSpPr>
        <p:spPr bwMode="auto">
          <a:xfrm>
            <a:off x="6105128" y="3582937"/>
            <a:ext cx="1016680" cy="9361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시점별에 대한 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Shot </a:t>
            </a: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추정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61" name="Rectangle 163">
            <a:extLst>
              <a:ext uri="{FF2B5EF4-FFF2-40B4-BE49-F238E27FC236}">
                <a16:creationId xmlns:a16="http://schemas.microsoft.com/office/drawing/2014/main" id="{304EE095-D74D-4472-904D-B44AE95C4EB8}"/>
              </a:ext>
            </a:extLst>
          </p:cNvPr>
          <p:cNvSpPr/>
          <p:nvPr/>
        </p:nvSpPr>
        <p:spPr bwMode="auto">
          <a:xfrm>
            <a:off x="288165" y="1911902"/>
            <a:ext cx="1016680" cy="1347278"/>
          </a:xfrm>
          <a:prstGeom prst="rect">
            <a:avLst/>
          </a:prstGeom>
          <a:solidFill>
            <a:srgbClr val="7A7A7A"/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전류</a:t>
            </a:r>
            <a: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  <a:t>, </a:t>
            </a:r>
            <a:r>
              <a:rPr lang="ko-KR" altLang="en-US" sz="1200" b="1" kern="0" dirty="0" err="1">
                <a:solidFill>
                  <a:schemeClr val="tx2"/>
                </a:solidFill>
                <a:latin typeface="맑은 고딕" pitchFamily="50" charset="-127"/>
              </a:rPr>
              <a:t>진동값</a:t>
            </a: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 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시계열 예측</a:t>
            </a:r>
            <a:endParaRPr lang="en-US" altLang="ko-KR" sz="1200" b="1" kern="0" dirty="0">
              <a:solidFill>
                <a:schemeClr val="tx2"/>
              </a:solidFill>
              <a:latin typeface="맑은 고딕" pitchFamily="50" charset="-127"/>
            </a:endParaRPr>
          </a:p>
        </p:txBody>
      </p:sp>
      <p:sp>
        <p:nvSpPr>
          <p:cNvPr id="62" name="Rectangle 163">
            <a:extLst>
              <a:ext uri="{FF2B5EF4-FFF2-40B4-BE49-F238E27FC236}">
                <a16:creationId xmlns:a16="http://schemas.microsoft.com/office/drawing/2014/main" id="{A125DC5B-01FD-4DC4-B713-F91E4E0BA8BD}"/>
              </a:ext>
            </a:extLst>
          </p:cNvPr>
          <p:cNvSpPr/>
          <p:nvPr/>
        </p:nvSpPr>
        <p:spPr bwMode="auto">
          <a:xfrm>
            <a:off x="288165" y="3388116"/>
            <a:ext cx="1016680" cy="1347282"/>
          </a:xfrm>
          <a:prstGeom prst="rect">
            <a:avLst/>
          </a:prstGeom>
          <a:solidFill>
            <a:srgbClr val="7A7A7A"/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시계열 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시점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이상탐지 모델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수립</a:t>
            </a:r>
            <a: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  <a:t>/</a:t>
            </a: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검증</a:t>
            </a:r>
            <a:endParaRPr lang="en-US" altLang="ko-KR" sz="1200" b="1" kern="0" dirty="0">
              <a:solidFill>
                <a:schemeClr val="tx2"/>
              </a:solidFill>
              <a:latin typeface="맑은 고딕" pitchFamily="50" charset="-127"/>
            </a:endParaRPr>
          </a:p>
        </p:txBody>
      </p:sp>
      <p:sp>
        <p:nvSpPr>
          <p:cNvPr id="63" name="Rectangle 163">
            <a:extLst>
              <a:ext uri="{FF2B5EF4-FFF2-40B4-BE49-F238E27FC236}">
                <a16:creationId xmlns:a16="http://schemas.microsoft.com/office/drawing/2014/main" id="{E32AC0D6-BE79-43EA-8846-7D2025C80709}"/>
              </a:ext>
            </a:extLst>
          </p:cNvPr>
          <p:cNvSpPr/>
          <p:nvPr/>
        </p:nvSpPr>
        <p:spPr bwMode="auto">
          <a:xfrm>
            <a:off x="288165" y="4864334"/>
            <a:ext cx="1016680" cy="1346400"/>
          </a:xfrm>
          <a:prstGeom prst="rect">
            <a:avLst/>
          </a:prstGeom>
          <a:solidFill>
            <a:srgbClr val="7A7A7A"/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  <a:t>Shot </a:t>
            </a: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기준 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이상탐지 모델</a:t>
            </a:r>
            <a:b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수립</a:t>
            </a:r>
            <a:r>
              <a:rPr lang="en-US" altLang="ko-KR" sz="1200" b="1" kern="0" dirty="0">
                <a:solidFill>
                  <a:schemeClr val="tx2"/>
                </a:solidFill>
                <a:latin typeface="맑은 고딕" pitchFamily="50" charset="-127"/>
              </a:rPr>
              <a:t>/</a:t>
            </a:r>
            <a:r>
              <a:rPr lang="ko-KR" altLang="en-US" sz="1200" b="1" kern="0" dirty="0">
                <a:solidFill>
                  <a:schemeClr val="tx2"/>
                </a:solidFill>
                <a:latin typeface="맑은 고딕" pitchFamily="50" charset="-127"/>
              </a:rPr>
              <a:t>검증</a:t>
            </a:r>
            <a:endParaRPr lang="en-US" altLang="ko-KR" sz="1200" b="1" kern="0" dirty="0">
              <a:solidFill>
                <a:schemeClr val="tx2"/>
              </a:solidFill>
              <a:latin typeface="맑은 고딕" pitchFamily="50" charset="-127"/>
            </a:endParaRPr>
          </a:p>
        </p:txBody>
      </p:sp>
      <p:sp>
        <p:nvSpPr>
          <p:cNvPr id="65" name="Text Box 26">
            <a:extLst>
              <a:ext uri="{FF2B5EF4-FFF2-40B4-BE49-F238E27FC236}">
                <a16:creationId xmlns:a16="http://schemas.microsoft.com/office/drawing/2014/main" id="{09C0142C-5E13-4447-804B-078B88769E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21495" y="1551747"/>
            <a:ext cx="1032902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>
            <a:spAutoFit/>
          </a:bodyPr>
          <a:lstStyle/>
          <a:p>
            <a:pPr algn="ctr">
              <a:defRPr/>
            </a:pPr>
            <a:r>
              <a:rPr lang="ko-KR" altLang="en-US" sz="1400" b="1" u="sng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구축</a:t>
            </a:r>
          </a:p>
        </p:txBody>
      </p:sp>
      <p:sp>
        <p:nvSpPr>
          <p:cNvPr id="67" name="Text Box 26">
            <a:extLst>
              <a:ext uri="{FF2B5EF4-FFF2-40B4-BE49-F238E27FC236}">
                <a16:creationId xmlns:a16="http://schemas.microsoft.com/office/drawing/2014/main" id="{1C86117B-94FB-4A6B-9CF4-AFDD33DFCEF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19488" y="1551747"/>
            <a:ext cx="1212439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>
            <a:spAutoFit/>
          </a:bodyPr>
          <a:lstStyle/>
          <a:p>
            <a:pPr algn="ctr">
              <a:defRPr/>
            </a:pPr>
            <a:r>
              <a:rPr lang="ko-KR" altLang="en-US" sz="1400" b="1" u="sng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학습모델 구축</a:t>
            </a:r>
          </a:p>
        </p:txBody>
      </p:sp>
      <p:sp>
        <p:nvSpPr>
          <p:cNvPr id="71" name="Text Box 26">
            <a:extLst>
              <a:ext uri="{FF2B5EF4-FFF2-40B4-BE49-F238E27FC236}">
                <a16:creationId xmlns:a16="http://schemas.microsoft.com/office/drawing/2014/main" id="{5AA270F0-FCE7-4437-A5F8-04F39DAAA17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7018" y="1551747"/>
            <a:ext cx="1032902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>
            <a:spAutoFit/>
          </a:bodyPr>
          <a:lstStyle/>
          <a:p>
            <a:pPr algn="ctr">
              <a:defRPr/>
            </a:pPr>
            <a:r>
              <a:rPr lang="ko-KR" altLang="en-US" sz="1400" b="1" u="sng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 </a:t>
            </a:r>
            <a:r>
              <a:rPr lang="ko-KR" altLang="en-US" sz="1400" b="1" u="sng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전처리</a:t>
            </a:r>
            <a:endParaRPr lang="ko-KR" altLang="en-US" sz="1400" b="1" u="sng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08B6B776-64FB-47B0-8FE8-DA6D982CD3D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295573" y="1551747"/>
            <a:ext cx="431777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>
            <a:spAutoFit/>
          </a:bodyPr>
          <a:lstStyle/>
          <a:p>
            <a:pPr algn="ctr">
              <a:defRPr/>
            </a:pPr>
            <a:r>
              <a:rPr lang="ko-KR" altLang="en-US" sz="1400" b="1" u="sng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검증</a:t>
            </a: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CD1E5903-68CB-47B7-B4D2-4AE3AEE54BCF}"/>
              </a:ext>
            </a:extLst>
          </p:cNvPr>
          <p:cNvCxnSpPr>
            <a:cxnSpLocks/>
            <a:stCxn id="12" idx="0"/>
            <a:endCxn id="31" idx="0"/>
          </p:cNvCxnSpPr>
          <p:nvPr/>
        </p:nvCxnSpPr>
        <p:spPr>
          <a:xfrm rot="5400000" flipH="1" flipV="1">
            <a:off x="6605358" y="1603286"/>
            <a:ext cx="12700" cy="3959302"/>
          </a:xfrm>
          <a:prstGeom prst="bentConnector3">
            <a:avLst>
              <a:gd name="adj1" fmla="val 1500000"/>
            </a:avLst>
          </a:prstGeom>
          <a:ln w="95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49">
            <a:extLst>
              <a:ext uri="{FF2B5EF4-FFF2-40B4-BE49-F238E27FC236}">
                <a16:creationId xmlns:a16="http://schemas.microsoft.com/office/drawing/2014/main" id="{0C02E5BF-1081-491E-A354-8DFF31D22927}"/>
              </a:ext>
            </a:extLst>
          </p:cNvPr>
          <p:cNvCxnSpPr>
            <a:cxnSpLocks/>
            <a:stCxn id="31" idx="1"/>
            <a:endCxn id="50" idx="3"/>
          </p:cNvCxnSpPr>
          <p:nvPr/>
        </p:nvCxnSpPr>
        <p:spPr>
          <a:xfrm flipH="1">
            <a:off x="7121808" y="4051025"/>
            <a:ext cx="954861" cy="0"/>
          </a:xfrm>
          <a:prstGeom prst="straightConnector1">
            <a:avLst/>
          </a:prstGeom>
          <a:ln w="9525" cap="sq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49">
            <a:extLst>
              <a:ext uri="{FF2B5EF4-FFF2-40B4-BE49-F238E27FC236}">
                <a16:creationId xmlns:a16="http://schemas.microsoft.com/office/drawing/2014/main" id="{0C575725-FA1D-4DEF-8000-CF25A6D2A929}"/>
              </a:ext>
            </a:extLst>
          </p:cNvPr>
          <p:cNvCxnSpPr>
            <a:cxnSpLocks/>
            <a:stCxn id="50" idx="0"/>
            <a:endCxn id="11" idx="2"/>
          </p:cNvCxnSpPr>
          <p:nvPr/>
        </p:nvCxnSpPr>
        <p:spPr>
          <a:xfrm flipV="1">
            <a:off x="6613468" y="3058937"/>
            <a:ext cx="0" cy="524000"/>
          </a:xfrm>
          <a:prstGeom prst="straightConnector1">
            <a:avLst/>
          </a:prstGeom>
          <a:ln w="9525" cap="sq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9825161-4F75-4DAB-BCDB-0D4030CC9EA2}"/>
              </a:ext>
            </a:extLst>
          </p:cNvPr>
          <p:cNvSpPr txBox="1"/>
          <p:nvPr/>
        </p:nvSpPr>
        <p:spPr>
          <a:xfrm>
            <a:off x="6710145" y="3065287"/>
            <a:ext cx="1152123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/>
              <a:t>Shot </a:t>
            </a:r>
            <a:r>
              <a:rPr lang="ko-KR" altLang="en-US" sz="1200" b="1" dirty="0"/>
              <a:t>기준 비교</a:t>
            </a: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FE40EDF6-5E33-4012-A34C-FEB7786835C8}"/>
              </a:ext>
            </a:extLst>
          </p:cNvPr>
          <p:cNvCxnSpPr>
            <a:cxnSpLocks/>
            <a:stCxn id="11" idx="3"/>
            <a:endCxn id="40" idx="1"/>
          </p:cNvCxnSpPr>
          <p:nvPr/>
        </p:nvCxnSpPr>
        <p:spPr>
          <a:xfrm>
            <a:off x="7121808" y="2590849"/>
            <a:ext cx="954861" cy="2915381"/>
          </a:xfrm>
          <a:prstGeom prst="bentConnector3">
            <a:avLst>
              <a:gd name="adj1" fmla="val 69951"/>
            </a:avLst>
          </a:prstGeom>
          <a:ln w="95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29E9461A-D9EE-47BE-BD51-64133CE14D7D}"/>
              </a:ext>
            </a:extLst>
          </p:cNvPr>
          <p:cNvCxnSpPr>
            <a:stCxn id="50" idx="2"/>
            <a:endCxn id="40" idx="1"/>
          </p:cNvCxnSpPr>
          <p:nvPr/>
        </p:nvCxnSpPr>
        <p:spPr>
          <a:xfrm rot="16200000" flipH="1">
            <a:off x="6851510" y="4281070"/>
            <a:ext cx="987117" cy="1463201"/>
          </a:xfrm>
          <a:prstGeom prst="bentConnector2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5044C642-33B9-42A1-92FF-867F89BFEC2B}"/>
              </a:ext>
            </a:extLst>
          </p:cNvPr>
          <p:cNvCxnSpPr/>
          <p:nvPr/>
        </p:nvCxnSpPr>
        <p:spPr>
          <a:xfrm>
            <a:off x="288165" y="3320937"/>
            <a:ext cx="8985315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F427194-3156-4ADA-9AD8-B0EEE7A8186E}"/>
              </a:ext>
            </a:extLst>
          </p:cNvPr>
          <p:cNvCxnSpPr/>
          <p:nvPr/>
        </p:nvCxnSpPr>
        <p:spPr>
          <a:xfrm>
            <a:off x="288165" y="4797152"/>
            <a:ext cx="8985315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C0FE7557-75F8-498E-B96D-F2972D5741C7}"/>
              </a:ext>
            </a:extLst>
          </p:cNvPr>
          <p:cNvCxnSpPr/>
          <p:nvPr/>
        </p:nvCxnSpPr>
        <p:spPr>
          <a:xfrm>
            <a:off x="288165" y="6293163"/>
            <a:ext cx="8985315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63">
            <a:extLst>
              <a:ext uri="{FF2B5EF4-FFF2-40B4-BE49-F238E27FC236}">
                <a16:creationId xmlns:a16="http://schemas.microsoft.com/office/drawing/2014/main" id="{47906F45-EA42-4EC4-9705-3D599E1AD600}"/>
              </a:ext>
            </a:extLst>
          </p:cNvPr>
          <p:cNvSpPr/>
          <p:nvPr/>
        </p:nvSpPr>
        <p:spPr bwMode="auto">
          <a:xfrm>
            <a:off x="8076669" y="2122761"/>
            <a:ext cx="1016680" cy="936176"/>
          </a:xfrm>
          <a:prstGeom prst="rect">
            <a:avLst/>
          </a:prstGeom>
          <a:solidFill>
            <a:schemeClr val="tx2">
              <a:lumMod val="95000"/>
            </a:schemeClr>
          </a:solidFill>
          <a:ln w="317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시계열 예측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알고리즘</a:t>
            </a:r>
            <a:br>
              <a:rPr lang="en-US" altLang="ko-KR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</a:br>
            <a:r>
              <a:rPr lang="ko-KR" altLang="en-US" sz="1200" b="1" kern="0" dirty="0">
                <a:solidFill>
                  <a:srgbClr val="646464">
                    <a:lumMod val="50000"/>
                  </a:srgbClr>
                </a:solidFill>
                <a:latin typeface="맑은 고딕" pitchFamily="50" charset="-127"/>
              </a:rPr>
              <a:t>검증</a:t>
            </a:r>
            <a:endParaRPr lang="en-US" altLang="ko-KR" sz="1200" b="1" kern="0" dirty="0">
              <a:solidFill>
                <a:srgbClr val="646464">
                  <a:lumMod val="50000"/>
                </a:srgbClr>
              </a:solidFill>
              <a:latin typeface="맑은 고딕" pitchFamily="50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2B6ACC-0A0F-45DE-9C51-DFB99740D815}"/>
              </a:ext>
            </a:extLst>
          </p:cNvPr>
          <p:cNvCxnSpPr>
            <a:cxnSpLocks/>
            <a:stCxn id="10" idx="0"/>
            <a:endCxn id="39" idx="0"/>
          </p:cNvCxnSpPr>
          <p:nvPr/>
        </p:nvCxnSpPr>
        <p:spPr>
          <a:xfrm rot="5400000" flipH="1" flipV="1">
            <a:off x="6605358" y="143110"/>
            <a:ext cx="12700" cy="3959302"/>
          </a:xfrm>
          <a:prstGeom prst="bentConnector3">
            <a:avLst>
              <a:gd name="adj1" fmla="val 1800000"/>
            </a:avLst>
          </a:prstGeom>
          <a:ln w="95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A047106-CEF5-438D-A9F6-017974ED16FC}"/>
              </a:ext>
            </a:extLst>
          </p:cNvPr>
          <p:cNvCxnSpPr>
            <a:cxnSpLocks/>
            <a:stCxn id="39" idx="1"/>
            <a:endCxn id="11" idx="0"/>
          </p:cNvCxnSpPr>
          <p:nvPr/>
        </p:nvCxnSpPr>
        <p:spPr>
          <a:xfrm rot="10800000">
            <a:off x="6613469" y="2122761"/>
            <a:ext cx="1463201" cy="468088"/>
          </a:xfrm>
          <a:prstGeom prst="bentConnector4">
            <a:avLst>
              <a:gd name="adj1" fmla="val 11798"/>
              <a:gd name="adj2" fmla="val 128488"/>
            </a:avLst>
          </a:prstGeom>
          <a:ln w="95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9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A6B8DB-C42A-4E8A-A73E-1375A81BB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3001006"/>
            <a:ext cx="3440831" cy="38569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BC56B2-5E81-4A61-8045-D04D9657D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0830" cy="30238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gray">
          <a:xfrm>
            <a:off x="2814532" y="2910963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gray">
          <a:xfrm>
            <a:off x="2814532" y="3778554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gray">
          <a:xfrm>
            <a:off x="2814532" y="4646145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5"/>
          <p:cNvSpPr>
            <a:spLocks noChangeArrowheads="1"/>
          </p:cNvSpPr>
          <p:nvPr/>
        </p:nvSpPr>
        <p:spPr bwMode="gray">
          <a:xfrm>
            <a:off x="3508061" y="1695261"/>
            <a:ext cx="6011931" cy="3189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72000" anchor="b">
            <a:spAutoFit/>
          </a:bodyPr>
          <a:lstStyle/>
          <a:p>
            <a:pPr defTabSz="839788" fontAlgn="ctr">
              <a:buClr>
                <a:srgbClr val="FFD200"/>
              </a:buClr>
              <a:buSzPct val="75000"/>
            </a:pPr>
            <a:r>
              <a:rPr kumimoji="1" lang="en-US" altLang="ko-KR" sz="1600" b="1" i="1" dirty="0">
                <a:solidFill>
                  <a:srgbClr val="000000">
                    <a:lumMod val="50000"/>
                    <a:lumOff val="50000"/>
                  </a:srgbClr>
                </a:solidFill>
                <a:cs typeface="Arial" pitchFamily="34" charset="0"/>
              </a:rPr>
              <a:t>AI </a:t>
            </a:r>
            <a:r>
              <a:rPr kumimoji="1" lang="ko-KR" altLang="en-US" sz="1600" b="1" i="1" dirty="0">
                <a:solidFill>
                  <a:srgbClr val="000000">
                    <a:lumMod val="50000"/>
                    <a:lumOff val="50000"/>
                  </a:srgbClr>
                </a:solidFill>
                <a:cs typeface="Arial" pitchFamily="34" charset="0"/>
              </a:rPr>
              <a:t>기반 지능형 공구수명 예측 시스템 개발</a:t>
            </a:r>
            <a:endParaRPr kumimoji="1" lang="en-US" altLang="ko-KR" sz="1600" b="1" i="1" dirty="0">
              <a:solidFill>
                <a:srgbClr val="000000">
                  <a:lumMod val="50000"/>
                  <a:lumOff val="50000"/>
                </a:srgbClr>
              </a:solidFill>
              <a:latin typeface="맑은 고딕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gray">
          <a:xfrm>
            <a:off x="3440831" y="2046084"/>
            <a:ext cx="6079162" cy="0"/>
          </a:xfrm>
          <a:prstGeom prst="line">
            <a:avLst/>
          </a:prstGeom>
          <a:solidFill>
            <a:srgbClr val="B4B4B4"/>
          </a:solidFill>
          <a:ln w="7620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AutoShape 15"/>
          <p:cNvSpPr>
            <a:spLocks noChangeArrowheads="1"/>
          </p:cNvSpPr>
          <p:nvPr/>
        </p:nvSpPr>
        <p:spPr bwMode="gray">
          <a:xfrm>
            <a:off x="3204714" y="2210128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ko-KR" altLang="en-US" sz="2000" b="1" i="1" kern="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데이터 수집계획</a:t>
            </a:r>
          </a:p>
        </p:txBody>
      </p:sp>
      <p:sp>
        <p:nvSpPr>
          <p:cNvPr id="27" name="Rectangle 26"/>
          <p:cNvSpPr/>
          <p:nvPr/>
        </p:nvSpPr>
        <p:spPr bwMode="gray">
          <a:xfrm>
            <a:off x="2792700" y="2186735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US" altLang="ko-KR" sz="4000" b="1" i="1" kern="0" dirty="0">
                <a:solidFill>
                  <a:srgbClr val="254483"/>
                </a:solidFill>
              </a:rPr>
              <a:t>Ⅰ</a:t>
            </a:r>
          </a:p>
        </p:txBody>
      </p:sp>
      <p:sp>
        <p:nvSpPr>
          <p:cNvPr id="28" name="AutoShape 15"/>
          <p:cNvSpPr>
            <a:spLocks noChangeArrowheads="1"/>
          </p:cNvSpPr>
          <p:nvPr/>
        </p:nvSpPr>
        <p:spPr bwMode="gray">
          <a:xfrm>
            <a:off x="3204714" y="3070670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ko-KR" altLang="en-US" sz="2000" b="1" i="1" kern="0" dirty="0">
                <a:solidFill>
                  <a:srgbClr val="BFBFBF"/>
                </a:solidFill>
              </a:rPr>
              <a:t>데이터 분석계획</a:t>
            </a:r>
          </a:p>
        </p:txBody>
      </p:sp>
      <p:sp>
        <p:nvSpPr>
          <p:cNvPr id="29" name="Rectangle 28"/>
          <p:cNvSpPr/>
          <p:nvPr/>
        </p:nvSpPr>
        <p:spPr bwMode="gray">
          <a:xfrm>
            <a:off x="2792700" y="3047277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US" altLang="ko-KR" sz="4000" b="1" i="1" kern="0" dirty="0">
                <a:solidFill>
                  <a:srgbClr val="254483"/>
                </a:solidFill>
              </a:rPr>
              <a:t>Ⅱ</a:t>
            </a:r>
          </a:p>
        </p:txBody>
      </p:sp>
      <p:sp>
        <p:nvSpPr>
          <p:cNvPr id="30" name="AutoShape 15"/>
          <p:cNvSpPr>
            <a:spLocks noChangeArrowheads="1"/>
          </p:cNvSpPr>
          <p:nvPr/>
        </p:nvSpPr>
        <p:spPr bwMode="gray">
          <a:xfrm>
            <a:off x="3204714" y="3931212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en-US" altLang="ko-KR" sz="2000" b="1" i="1" kern="0" dirty="0"/>
              <a:t>AI</a:t>
            </a:r>
            <a:r>
              <a:rPr kumimoji="1" lang="ko-KR" altLang="en-US" sz="2000" b="1" i="1" kern="0" dirty="0"/>
              <a:t> 분석모델 구축설계도</a:t>
            </a:r>
          </a:p>
        </p:txBody>
      </p:sp>
      <p:sp>
        <p:nvSpPr>
          <p:cNvPr id="31" name="Rectangle 30"/>
          <p:cNvSpPr/>
          <p:nvPr/>
        </p:nvSpPr>
        <p:spPr bwMode="gray">
          <a:xfrm>
            <a:off x="2792700" y="3907819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GB" altLang="ko-KR" sz="4000" b="1" i="1" kern="0" dirty="0">
                <a:solidFill>
                  <a:srgbClr val="254483"/>
                </a:solidFill>
              </a:rPr>
              <a:t>Ⅲ</a:t>
            </a:r>
            <a:endParaRPr lang="en-US" altLang="ko-KR" sz="4000" b="1" i="1" kern="0" dirty="0">
              <a:solidFill>
                <a:srgbClr val="254483"/>
              </a:solidFill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3204714" y="4791754"/>
            <a:ext cx="6085479" cy="561703"/>
          </a:xfrm>
          <a:prstGeom prst="rect">
            <a:avLst/>
          </a:prstGeom>
          <a:noFill/>
          <a:ln w="19050" cap="sq" algn="ctr">
            <a:noFill/>
            <a:miter lim="800000"/>
            <a:headEnd/>
            <a:tailEnd/>
          </a:ln>
        </p:spPr>
        <p:txBody>
          <a:bodyPr lIns="360000" rIns="144000" anchor="ctr"/>
          <a:lstStyle/>
          <a:p>
            <a:pPr latinLnBrk="1">
              <a:lnSpc>
                <a:spcPct val="110000"/>
              </a:lnSpc>
              <a:defRPr/>
            </a:pPr>
            <a:r>
              <a:rPr kumimoji="1" lang="en-US" altLang="ko-KR" sz="2000" b="1" i="1" kern="0" dirty="0">
                <a:solidFill>
                  <a:srgbClr val="FFFFFF">
                    <a:lumMod val="75000"/>
                  </a:srgbClr>
                </a:solidFill>
              </a:rPr>
              <a:t>AI </a:t>
            </a:r>
            <a:r>
              <a:rPr kumimoji="1" lang="ko-KR" altLang="en-US" sz="2000" b="1" i="1" kern="0" dirty="0">
                <a:solidFill>
                  <a:srgbClr val="FFFFFF">
                    <a:lumMod val="75000"/>
                  </a:srgbClr>
                </a:solidFill>
              </a:rPr>
              <a:t>분석모델 검증 및 현장적용 계획</a:t>
            </a:r>
          </a:p>
        </p:txBody>
      </p:sp>
      <p:sp>
        <p:nvSpPr>
          <p:cNvPr id="33" name="Rectangle 32"/>
          <p:cNvSpPr/>
          <p:nvPr/>
        </p:nvSpPr>
        <p:spPr bwMode="gray">
          <a:xfrm>
            <a:off x="2792700" y="4768361"/>
            <a:ext cx="414206" cy="6084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33350" indent="-133350" algn="ctr"/>
            <a:r>
              <a:rPr lang="en-GB" altLang="ko-KR" sz="4000" b="1" i="1" kern="0" dirty="0">
                <a:solidFill>
                  <a:srgbClr val="254483"/>
                </a:solidFill>
              </a:rPr>
              <a:t>Ⅳ</a:t>
            </a:r>
            <a:endParaRPr lang="en-US" altLang="ko-KR" sz="4000" b="1" i="1" kern="0" dirty="0">
              <a:solidFill>
                <a:srgbClr val="254483"/>
              </a:solidFill>
            </a:endParaRPr>
          </a:p>
        </p:txBody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B771F622-40D0-4BA4-8894-F1D0A2110B99}"/>
              </a:ext>
            </a:extLst>
          </p:cNvPr>
          <p:cNvCxnSpPr/>
          <p:nvPr/>
        </p:nvCxnSpPr>
        <p:spPr bwMode="gray">
          <a:xfrm>
            <a:off x="2814532" y="5513736"/>
            <a:ext cx="6120000" cy="0"/>
          </a:xfrm>
          <a:prstGeom prst="line">
            <a:avLst/>
          </a:prstGeom>
          <a:solidFill>
            <a:srgbClr val="B4B4B4"/>
          </a:solidFill>
          <a:ln w="19050" cap="flat" cmpd="sng" algn="ctr">
            <a:solidFill>
              <a:srgbClr val="2544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164789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uUglnBNkGGMxIW6chnK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uUglnBNkGGMxIW6chnK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uUglnBNkGGMxIW6chnK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uUglnBNkGGMxIW6chnK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uUglnBNkGGMxIW6chnK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TLt4koxkqchKP7t9YT1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uUglnBNkGGMxIW6chnK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uUglnBNkGGMxIW6chnK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uUglnBNkGGMxIW6chnK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u4nx3RSkq1iALbcBiSgw"/>
</p:tagLst>
</file>

<file path=ppt/theme/theme1.xml><?xml version="1.0" encoding="utf-8"?>
<a:theme xmlns:a="http://schemas.openxmlformats.org/drawingml/2006/main" name="WRB_3차 리뷰_차세대 ISP 컨설팅 Proposal_V0.7_20150221">
  <a:themeElements>
    <a:clrScheme name="EY white print-ready">
      <a:dk1>
        <a:srgbClr val="333333"/>
      </a:dk1>
      <a:lt1>
        <a:srgbClr val="808080"/>
      </a:lt1>
      <a:dk2>
        <a:srgbClr val="FFFFFF"/>
      </a:dk2>
      <a:lt2>
        <a:srgbClr val="646464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7030A0"/>
      </a:folHlink>
    </a:clrScheme>
    <a:fontScheme name="우리은행 차세대 ISP 컨설팅 Proposal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4C3E"/>
        </a:solidFill>
        <a:ln w="9525">
          <a:solidFill>
            <a:schemeClr val="accent1"/>
          </a:solidFill>
        </a:ln>
      </a:spPr>
      <a:bodyPr rtlCol="0" anchor="ctr" anchorCtr="0"/>
      <a:lstStyle>
        <a:defPPr algn="ctr">
          <a:defRPr sz="1600" b="1" dirty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WRB_3차 리뷰_차세대 ISP 컨설팅 Proposal_V0.7_20150221</Template>
  <TotalTime>9224</TotalTime>
  <Words>2931</Words>
  <Application>Microsoft Office PowerPoint</Application>
  <PresentationFormat>A4 용지(210x297mm)</PresentationFormat>
  <Paragraphs>604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Monotype Sorts</vt:lpstr>
      <vt:lpstr>나눔고딕</vt:lpstr>
      <vt:lpstr>맑은 고딕</vt:lpstr>
      <vt:lpstr>Arial</vt:lpstr>
      <vt:lpstr>Calibri</vt:lpstr>
      <vt:lpstr>Cambria Math</vt:lpstr>
      <vt:lpstr>Tahoma</vt:lpstr>
      <vt:lpstr>Wingdings</vt:lpstr>
      <vt:lpstr>WRB_3차 리뷰_차세대 ISP 컨설팅 Proposal_V0.7_20150221</vt:lpstr>
      <vt:lpstr>AI 기반 지능형 공구수명 예측 시스템 개발</vt:lpstr>
      <vt:lpstr>PowerPoint 프레젠테이션</vt:lpstr>
      <vt:lpstr>1.1 데이터 수집 대상/방법</vt:lpstr>
      <vt:lpstr>1.2 데이터 구성 및 수집된 데이터 현황</vt:lpstr>
      <vt:lpstr>PowerPoint 프레젠테이션</vt:lpstr>
      <vt:lpstr>2.1 데이터 정제/가공 방안</vt:lpstr>
      <vt:lpstr>2.2 데이터 특징분석을 통한 빅데이터 AI 접근 방안 – 상관관계 분석</vt:lpstr>
      <vt:lpstr>2.2 데이터 특징분석을 통한 빅데이터 AI 접근 방안 - 접근방안</vt:lpstr>
      <vt:lpstr>PowerPoint 프레젠테이션</vt:lpstr>
      <vt:lpstr>3.1 AI 모델링 및 검증 절차</vt:lpstr>
      <vt:lpstr>3.2 시계열 예측 기법 적용 알고리즘 선정</vt:lpstr>
      <vt:lpstr>3.3 시계열 예측결과 정확도(신뢰도) 분석</vt:lpstr>
      <vt:lpstr>3.4 이상탐지 기법 적용 알고리즘 선정 방법(1/4)</vt:lpstr>
      <vt:lpstr>3.4 이상탐지 기법 적용 알고리즘 선정 방법(2/4)</vt:lpstr>
      <vt:lpstr>3.4 이상탐지 기법 적용 알고리즘 선정 방법(3/4)</vt:lpstr>
      <vt:lpstr>3.4 이상탐지 기법 적용 알고리즘 선정 방법(4/4)</vt:lpstr>
      <vt:lpstr>3.5 모델 최적화 계획</vt:lpstr>
      <vt:lpstr>PowerPoint 프레젠테이션</vt:lpstr>
      <vt:lpstr>4.1 AI 분석모델 검증계획</vt:lpstr>
      <vt:lpstr>4.2 현장적용 계획</vt:lpstr>
    </vt:vector>
  </TitlesOfParts>
  <Company>Ernst &amp; Young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경남TP AI분석모델설계서</dc:title>
  <dc:creator>SangwooPark</dc:creator>
  <cp:lastModifiedBy>psw</cp:lastModifiedBy>
  <cp:revision>1876</cp:revision>
  <cp:lastPrinted>2013-07-02T05:11:28Z</cp:lastPrinted>
  <dcterms:created xsi:type="dcterms:W3CDTF">2015-02-21T14:31:52Z</dcterms:created>
  <dcterms:modified xsi:type="dcterms:W3CDTF">2022-08-19T01:12:11Z</dcterms:modified>
</cp:coreProperties>
</file>